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  <p:sldMasterId id="2147484998" r:id="rId5"/>
    <p:sldMasterId id="2147485011" r:id="rId6"/>
  </p:sldMasterIdLst>
  <p:notesMasterIdLst>
    <p:notesMasterId r:id="rId60"/>
  </p:notesMasterIdLst>
  <p:handoutMasterIdLst>
    <p:handoutMasterId r:id="rId61"/>
  </p:handoutMasterIdLst>
  <p:sldIdLst>
    <p:sldId id="259" r:id="rId7"/>
    <p:sldId id="316" r:id="rId8"/>
    <p:sldId id="318" r:id="rId9"/>
    <p:sldId id="308" r:id="rId10"/>
    <p:sldId id="309" r:id="rId11"/>
    <p:sldId id="310" r:id="rId12"/>
    <p:sldId id="311" r:id="rId13"/>
    <p:sldId id="321" r:id="rId14"/>
    <p:sldId id="315" r:id="rId15"/>
    <p:sldId id="328" r:id="rId16"/>
    <p:sldId id="329" r:id="rId17"/>
    <p:sldId id="314" r:id="rId18"/>
    <p:sldId id="317" r:id="rId19"/>
    <p:sldId id="330" r:id="rId20"/>
    <p:sldId id="325" r:id="rId21"/>
    <p:sldId id="320" r:id="rId22"/>
    <p:sldId id="326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</p:sldIdLst>
  <p:sldSz cx="12192000" cy="6858000"/>
  <p:notesSz cx="7010400" cy="92964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77132F9-AE20-4B21-969C-FB43449C8871}">
          <p14:sldIdLst>
            <p14:sldId id="259"/>
            <p14:sldId id="316"/>
            <p14:sldId id="318"/>
            <p14:sldId id="308"/>
            <p14:sldId id="309"/>
            <p14:sldId id="310"/>
            <p14:sldId id="311"/>
            <p14:sldId id="321"/>
            <p14:sldId id="315"/>
            <p14:sldId id="328"/>
            <p14:sldId id="329"/>
            <p14:sldId id="314"/>
            <p14:sldId id="317"/>
            <p14:sldId id="330"/>
            <p14:sldId id="325"/>
            <p14:sldId id="320"/>
            <p14:sldId id="326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FF"/>
    <a:srgbClr val="FF3300"/>
    <a:srgbClr val="CCFFCC"/>
    <a:srgbClr val="006600"/>
    <a:srgbClr val="99FF66"/>
    <a:srgbClr val="0000FF"/>
    <a:srgbClr val="FF99FF"/>
    <a:srgbClr val="CC0099"/>
    <a:srgbClr val="FF7C8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7" autoAdjust="0"/>
    <p:restoredTop sz="82421" autoAdjust="0"/>
  </p:normalViewPr>
  <p:slideViewPr>
    <p:cSldViewPr showGuides="1">
      <p:cViewPr varScale="1">
        <p:scale>
          <a:sx n="92" d="100"/>
          <a:sy n="92" d="100"/>
        </p:scale>
        <p:origin x="618" y="66"/>
      </p:cViewPr>
      <p:guideLst>
        <p:guide orient="horz" pos="70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29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F92A73AD-8C45-46C6-AC61-9F30B1B2747C}" type="datetimeFigureOut">
              <a:rPr lang="zh-TW" altLang="en-US"/>
              <a:pPr>
                <a:defRPr/>
              </a:pPr>
              <a:t>2022/11/29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29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388281B5-71C3-458B-9B85-1B60A0241C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16000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294" y="6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94EDADB0-87F6-4398-807F-1B49ECE622D4}" type="datetimeFigureOut">
              <a:rPr lang="zh-TW" altLang="en-US"/>
              <a:pPr>
                <a:defRPr/>
              </a:pPr>
              <a:t>2022/11/29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15" tIns="47008" rIns="94015" bIns="47008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732" y="4415081"/>
            <a:ext cx="5608954" cy="4183537"/>
          </a:xfrm>
          <a:prstGeom prst="rect">
            <a:avLst/>
          </a:prstGeom>
        </p:spPr>
        <p:txBody>
          <a:bodyPr vert="horz" lIns="94015" tIns="47008" rIns="94015" bIns="47008" rtlCol="0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zh-TW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294" y="8830160"/>
            <a:ext cx="3037526" cy="464662"/>
          </a:xfrm>
          <a:prstGeom prst="rect">
            <a:avLst/>
          </a:prstGeom>
        </p:spPr>
        <p:txBody>
          <a:bodyPr vert="horz" lIns="94015" tIns="47008" rIns="94015" bIns="47008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0570E2E-D8DC-4561-9036-3ABC8641FA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32764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DFB646F-3853-4F3A-A23C-12D0CB18C3FA}" type="datetime1">
              <a:rPr lang="zh-TW" altLang="en-US" smtClean="0"/>
              <a:pPr>
                <a:defRPr/>
              </a:pPr>
              <a:t>2022/11/29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6787757-8026-47F4-B2BC-2AE6D19FE0FE}" type="datetime1">
              <a:rPr lang="zh-TW" altLang="en-US" smtClean="0"/>
              <a:t>2022/11/29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20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EF47EB-E91B-4184-99C8-394F8B869462}" type="datetime1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2022/11/29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570E2E-D8DC-4561-9036-3ABC8641FAF5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72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983B122-9402-4963-8182-ABE1417B29DC}" type="datetime1">
              <a:rPr lang="zh-TW" altLang="en-US" smtClean="0"/>
              <a:pPr>
                <a:defRPr/>
              </a:pPr>
              <a:t>2022/12/1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699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EAFBA46-F547-4A62-8B44-FDB9A85B12AA}" type="datetime1">
              <a:rPr lang="zh-TW" altLang="en-US" smtClean="0"/>
              <a:t>2022/11/29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20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3C4ADAF-45C7-42C9-BDD4-39F575E0D507}" type="datetime1">
              <a:rPr lang="zh-TW" altLang="en-US" smtClean="0"/>
              <a:pPr>
                <a:defRPr/>
              </a:pPr>
              <a:t>2022/11/29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圖像版面配置區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2438" y="714375"/>
            <a:ext cx="6345237" cy="3568700"/>
          </a:xfrm>
          <a:ln/>
        </p:spPr>
      </p:sp>
      <p:sp>
        <p:nvSpPr>
          <p:cNvPr id="1331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3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596757-77D3-4C36-90D7-7542FFA6DC09}" type="slidenum">
              <a:rPr kumimoji="1" lang="en-US" altLang="zh-TW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1" lang="en-US" altLang="zh-TW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06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88841"/>
            <a:ext cx="10363200" cy="8640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2"/>
            <a:ext cx="1295467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2" hasCustomPrompt="1"/>
          </p:nvPr>
        </p:nvSpPr>
        <p:spPr>
          <a:xfrm>
            <a:off x="9264352" y="5733504"/>
            <a:ext cx="2304256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zh-TW" altLang="en-US" dirty="0" smtClean="0"/>
              <a:t>單位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日期</a:t>
            </a:r>
            <a:endParaRPr lang="zh-TW" alt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00064" y="3068960"/>
            <a:ext cx="6460299" cy="1805086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 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  <a:endParaRPr lang="zh-TW" altLang="en-US" noProof="0" dirty="0" smtClean="0"/>
          </a:p>
          <a:p>
            <a:pPr lvl="2"/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 </a:t>
            </a:r>
            <a:endParaRPr lang="zh-TW" altLang="en-US" noProof="0" dirty="0" smtClean="0"/>
          </a:p>
        </p:txBody>
      </p:sp>
      <p:pic>
        <p:nvPicPr>
          <p:cNvPr id="7" name="Picture 9" descr="joy of innovation-final copy[1]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84" y="406401"/>
            <a:ext cx="279188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7297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40321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566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12232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3217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6663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33367" y="53976"/>
            <a:ext cx="2766484" cy="62452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31801" y="53976"/>
            <a:ext cx="8098367" cy="62452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71515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26417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K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385234" y="3716338"/>
            <a:ext cx="11806767" cy="27368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7AE4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 userDrawn="1"/>
        </p:nvSpPr>
        <p:spPr bwMode="auto">
          <a:xfrm>
            <a:off x="10498667" y="6513513"/>
            <a:ext cx="1217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Confidential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4667" y="6572251"/>
            <a:ext cx="3234267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904" tIns="50452" rIns="100904" bIns="50452"/>
          <a:lstStyle>
            <a:lvl1pPr>
              <a:defRPr sz="1300" b="1">
                <a:solidFill>
                  <a:schemeClr val="bg2"/>
                </a:solidFill>
                <a:ea typeface="新細明體" pitchFamily="18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C39F19-E60E-4492-B2DE-56B5CF9B4ABE}" type="slidenum">
              <a:rPr kumimoji="1" lang="en-US" altLang="zh-TW" sz="13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3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19668" y="2276476"/>
            <a:ext cx="7776633" cy="1611313"/>
          </a:xfrm>
          <a:effectLst/>
        </p:spPr>
        <p:txBody>
          <a:bodyPr/>
          <a:lstStyle>
            <a:lvl1pPr>
              <a:defRPr>
                <a:solidFill>
                  <a:srgbClr val="FF66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19667" y="4292600"/>
            <a:ext cx="7969251" cy="15113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292929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159099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8356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125538"/>
            <a:ext cx="109728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</a:t>
            </a:r>
            <a:endParaRPr lang="zh-TW" altLang="en-US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2"/>
            <a:ext cx="1295467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8767" y="6308726"/>
            <a:ext cx="19240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24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2481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051" y="1268414"/>
            <a:ext cx="5384800" cy="5030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15051" y="1268414"/>
            <a:ext cx="5384800" cy="5030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898086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935046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2597016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290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6222465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0912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13473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33367" y="53976"/>
            <a:ext cx="2766484" cy="62452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31801" y="53976"/>
            <a:ext cx="8098367" cy="62452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8994194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9280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5589240"/>
            <a:ext cx="10972800" cy="72008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 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  <a:endParaRPr lang="zh-TW" altLang="en-US" noProof="0" dirty="0" smtClean="0"/>
          </a:p>
          <a:p>
            <a:pPr lvl="2"/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 </a:t>
            </a:r>
            <a:endParaRPr lang="zh-TW" altLang="en-US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2"/>
            <a:ext cx="1295467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8767" y="6308726"/>
            <a:ext cx="19240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81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10582" y="6519202"/>
            <a:ext cx="1306049" cy="3661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09819-A845-4EC2-8CF9-C1E34A8ED7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8767" y="6308726"/>
            <a:ext cx="19240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2777"/>
            <a:ext cx="10363200" cy="1440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01008"/>
            <a:ext cx="85344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9552517" y="6356351"/>
            <a:ext cx="2554816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BD1CCC90-7EF2-4A3B-8BC2-04AD65F8FB49}" type="datetime1">
              <a:rPr lang="zh-TW" altLang="en-US"/>
              <a:pPr>
                <a:defRPr/>
              </a:pPr>
              <a:t>2022/11/29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52518" y="5949951"/>
            <a:ext cx="2516716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76CF172A-95CD-4FC8-A4FC-9FFE6EFA9D6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966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K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385234" y="3716338"/>
            <a:ext cx="11806767" cy="27368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7AE4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 userDrawn="1"/>
        </p:nvSpPr>
        <p:spPr bwMode="auto">
          <a:xfrm>
            <a:off x="10498667" y="6513513"/>
            <a:ext cx="1217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Confidential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4667" y="6572251"/>
            <a:ext cx="3234267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904" tIns="50452" rIns="100904" bIns="50452"/>
          <a:lstStyle>
            <a:lvl1pPr>
              <a:defRPr sz="1300" b="1">
                <a:solidFill>
                  <a:schemeClr val="bg2"/>
                </a:solidFill>
                <a:ea typeface="新細明體" pitchFamily="18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C39F19-E60E-4492-B2DE-56B5CF9B4ABE}" type="slidenum">
              <a:rPr kumimoji="1" lang="en-US" altLang="zh-TW" sz="13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3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19668" y="2276476"/>
            <a:ext cx="7776633" cy="1611313"/>
          </a:xfrm>
          <a:effectLst/>
        </p:spPr>
        <p:txBody>
          <a:bodyPr/>
          <a:lstStyle>
            <a:lvl1pPr>
              <a:defRPr>
                <a:solidFill>
                  <a:srgbClr val="FF66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19667" y="4292600"/>
            <a:ext cx="7969251" cy="15113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292929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58384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9770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2839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051" y="1268414"/>
            <a:ext cx="5384800" cy="5030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15051" y="1268414"/>
            <a:ext cx="5384800" cy="5030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24291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6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20" y="1"/>
            <a:ext cx="12192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10007"/>
            <a:ext cx="1199456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3C173E-1730-4542-968C-CED62323C27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2" r:id="rId4"/>
    <p:sldLayoutId id="214748499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C00000"/>
        </a:buClr>
        <a:buSzTx/>
        <a:buFont typeface="Wingdings" pitchFamily="2" charset="2"/>
        <a:buChar char="n"/>
        <a:tabLst/>
        <a:defRPr lang="en-US" altLang="zh-TW" sz="18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1pPr>
      <a:lvl2pPr marL="62865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3333FF"/>
        </a:buClr>
        <a:buSzTx/>
        <a:buFont typeface="Wingdings" pitchFamily="2" charset="2"/>
        <a:buChar char="l"/>
        <a:tabLst/>
        <a:defRPr lang="en-US" altLang="zh-TW" sz="16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2pPr>
      <a:lvl3pPr marL="895350" marR="0" indent="-2667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B050"/>
        </a:buClr>
        <a:buSzTx/>
        <a:buFont typeface="Wingdings" panose="05000000000000000000" pitchFamily="2" charset="2"/>
        <a:buChar char="v"/>
        <a:tabLst/>
        <a:defRPr lang="en-US" altLang="zh-TW" sz="1600" b="0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lang="en-US" altLang="zh-TW" sz="2400" kern="1200" dirty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K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53975"/>
            <a:ext cx="9025467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268414"/>
            <a:ext cx="10972800" cy="503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21590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10498667" y="6513513"/>
            <a:ext cx="1217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Confidential</a:t>
            </a:r>
          </a:p>
        </p:txBody>
      </p:sp>
      <p:sp>
        <p:nvSpPr>
          <p:cNvPr id="2" name="Rectangle 4"/>
          <p:cNvSpPr>
            <a:spLocks noChangeArrowheads="1"/>
          </p:cNvSpPr>
          <p:nvPr userDrawn="1"/>
        </p:nvSpPr>
        <p:spPr bwMode="auto">
          <a:xfrm>
            <a:off x="84667" y="6572251"/>
            <a:ext cx="3234267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904" tIns="50452" rIns="100904" bIns="50452"/>
          <a:lstStyle>
            <a:lvl1pPr>
              <a:defRPr sz="1300" b="1">
                <a:solidFill>
                  <a:schemeClr val="bg2"/>
                </a:solidFill>
                <a:ea typeface="新細明體" pitchFamily="18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B0B8EE-EE22-465E-A5CD-46C0B52BABF3}" type="slidenum">
              <a:rPr kumimoji="1" lang="en-US" altLang="zh-TW" sz="13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3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18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9" r:id="rId1"/>
    <p:sldLayoutId id="2147485000" r:id="rId2"/>
    <p:sldLayoutId id="2147485001" r:id="rId3"/>
    <p:sldLayoutId id="2147485002" r:id="rId4"/>
    <p:sldLayoutId id="2147485003" r:id="rId5"/>
    <p:sldLayoutId id="2147485004" r:id="rId6"/>
    <p:sldLayoutId id="2147485005" r:id="rId7"/>
    <p:sldLayoutId id="2147485006" r:id="rId8"/>
    <p:sldLayoutId id="2147485007" r:id="rId9"/>
    <p:sldLayoutId id="2147485008" r:id="rId10"/>
    <p:sldLayoutId id="2147485009" r:id="rId11"/>
    <p:sldLayoutId id="214748501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K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53975"/>
            <a:ext cx="9025467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268414"/>
            <a:ext cx="10972800" cy="503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21590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10498667" y="6513513"/>
            <a:ext cx="1217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Confidential</a:t>
            </a:r>
          </a:p>
        </p:txBody>
      </p:sp>
      <p:sp>
        <p:nvSpPr>
          <p:cNvPr id="2" name="Rectangle 4"/>
          <p:cNvSpPr>
            <a:spLocks noChangeArrowheads="1"/>
          </p:cNvSpPr>
          <p:nvPr userDrawn="1"/>
        </p:nvSpPr>
        <p:spPr bwMode="auto">
          <a:xfrm>
            <a:off x="84667" y="6572251"/>
            <a:ext cx="3234267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904" tIns="50452" rIns="100904" bIns="50452"/>
          <a:lstStyle>
            <a:lvl1pPr>
              <a:defRPr sz="1300" b="1">
                <a:solidFill>
                  <a:schemeClr val="bg2"/>
                </a:solidFill>
                <a:ea typeface="新細明體" pitchFamily="18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B0B8EE-EE22-465E-A5CD-46C0B52BABF3}" type="slidenum">
              <a:rPr kumimoji="1" lang="en-US" altLang="zh-TW" sz="13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3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7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2" r:id="rId1"/>
    <p:sldLayoutId id="2147485013" r:id="rId2"/>
    <p:sldLayoutId id="2147485014" r:id="rId3"/>
    <p:sldLayoutId id="2147485015" r:id="rId4"/>
    <p:sldLayoutId id="2147485016" r:id="rId5"/>
    <p:sldLayoutId id="2147485017" r:id="rId6"/>
    <p:sldLayoutId id="2147485018" r:id="rId7"/>
    <p:sldLayoutId id="2147485019" r:id="rId8"/>
    <p:sldLayoutId id="2147485020" r:id="rId9"/>
    <p:sldLayoutId id="2147485021" r:id="rId10"/>
    <p:sldLayoutId id="2147485022" r:id="rId11"/>
    <p:sldLayoutId id="214748502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4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83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Relationship Id="rId9" Type="http://schemas.openxmlformats.org/officeDocument/2006/relationships/image" Target="../media/image9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jpeg"/><Relationship Id="rId7" Type="http://schemas.openxmlformats.org/officeDocument/2006/relationships/image" Target="../media/image101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10" Type="http://schemas.openxmlformats.org/officeDocument/2006/relationships/image" Target="../media/image104.jpeg"/><Relationship Id="rId4" Type="http://schemas.openxmlformats.org/officeDocument/2006/relationships/image" Target="../media/image98.jpeg"/><Relationship Id="rId9" Type="http://schemas.openxmlformats.org/officeDocument/2006/relationships/image" Target="../media/image10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7" Type="http://schemas.openxmlformats.org/officeDocument/2006/relationships/image" Target="../media/image131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6D471B-D358-46FD-B790-B478E46D25E8}" type="slidenum">
              <a:rPr lang="zh-TW" altLang="en-US" smtClean="0"/>
              <a:pPr>
                <a:defRPr/>
              </a:pPr>
              <a:t>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775520" y="1700808"/>
            <a:ext cx="7772400" cy="864096"/>
          </a:xfrm>
        </p:spPr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rgbClr val="202124"/>
                </a:solidFill>
                <a:latin typeface="微軟正黑體" panose="020B0604030504040204" pitchFamily="34" charset="-120"/>
              </a:rPr>
              <a:t>ESC</a:t>
            </a:r>
            <a:r>
              <a:rPr lang="zh-TW" altLang="en-US" sz="3600" dirty="0" smtClean="0">
                <a:solidFill>
                  <a:srgbClr val="202124"/>
                </a:solidFill>
                <a:latin typeface="微軟正黑體" panose="020B0604030504040204" pitchFamily="34" charset="-120"/>
              </a:rPr>
              <a:t> </a:t>
            </a:r>
            <a:r>
              <a:rPr lang="zh-TW" altLang="zh-TW" sz="3600" dirty="0" smtClean="0">
                <a:solidFill>
                  <a:srgbClr val="202124"/>
                </a:solidFill>
                <a:latin typeface="微軟正黑體" panose="020B0604030504040204" pitchFamily="34" charset="-120"/>
              </a:rPr>
              <a:t>Introduction</a:t>
            </a:r>
            <a:r>
              <a:rPr lang="en-US" altLang="zh-TW" sz="3600" dirty="0" smtClean="0">
                <a:latin typeface="微軟正黑體" panose="020B0604030504040204" pitchFamily="34" charset="-120"/>
              </a:rPr>
              <a:t> </a:t>
            </a:r>
            <a:endParaRPr lang="zh-TW" altLang="en-US" sz="3600" dirty="0">
              <a:latin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809696" y="3212976"/>
            <a:ext cx="675079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 :</a:t>
            </a: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TW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ESC  </a:t>
            </a:r>
            <a:r>
              <a:rPr lang="zh-TW" altLang="en-US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概論 </a:t>
            </a:r>
            <a:r>
              <a:rPr lang="en-US" altLang="zh-TW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 </a:t>
            </a:r>
            <a:r>
              <a:rPr lang="zh-TW" altLang="en-US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鴻文。</a:t>
            </a:r>
            <a:endParaRPr lang="en-US" altLang="zh-TW" sz="24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TW" altLang="en-US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深層</a:t>
            </a:r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ESC</a:t>
            </a:r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………. </a:t>
            </a:r>
            <a:r>
              <a:rPr lang="zh-TW" altLang="en-US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建泓科技</a:t>
            </a:r>
            <a:r>
              <a:rPr lang="en-US" altLang="zh-TW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研發經理 克民。</a:t>
            </a:r>
            <a:endParaRPr lang="en-US" altLang="zh-TW" sz="2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工商</a:t>
            </a:r>
            <a:r>
              <a:rPr lang="zh-TW" altLang="en-US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………. </a:t>
            </a:r>
            <a:r>
              <a:rPr lang="zh-TW" altLang="en-US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建泓科技</a:t>
            </a:r>
            <a:r>
              <a:rPr lang="en-US" altLang="zh-TW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羿凱。</a:t>
            </a:r>
            <a:endParaRPr lang="en-US" altLang="zh-TW" sz="2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987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0" dirty="0"/>
              <a:t>庫侖式靜電吸盤與晶片接觸的表面之介電層為</a:t>
            </a:r>
            <a:r>
              <a:rPr lang="zh-TW" altLang="en-US" dirty="0">
                <a:solidFill>
                  <a:srgbClr val="3333FF"/>
                </a:solidFill>
              </a:rPr>
              <a:t>高阻抗陶瓷材料</a:t>
            </a:r>
            <a:r>
              <a:rPr lang="zh-TW" altLang="en-US" b="0" dirty="0"/>
              <a:t>。陶瓷層中有夾一層導電電極層，</a:t>
            </a:r>
            <a:r>
              <a:rPr lang="zh-TW" altLang="en-US" b="0" dirty="0">
                <a:solidFill>
                  <a:srgbClr val="3333FF"/>
                </a:solidFill>
              </a:rPr>
              <a:t>當電極被接通到高壓直流電源後，介電質的表面會產生極化電荷，分佈在晶片背面的電荷與分佈在吸盤上面的電荷極性相反，晶片即會被吸盤吸住。</a:t>
            </a:r>
            <a:endParaRPr lang="zh-TW" altLang="en-US" dirty="0">
              <a:solidFill>
                <a:srgbClr val="3333FF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庫倫力</a:t>
            </a:r>
            <a:endParaRPr lang="zh-TW" altLang="en-US" dirty="0"/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3075096"/>
            <a:ext cx="7920880" cy="305053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99456" y="450912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介電層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2115580"/>
            <a:ext cx="4896544" cy="113189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3625586"/>
            <a:ext cx="3390900" cy="117157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13536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0" dirty="0">
                <a:latin typeface="微軟正黑體" panose="020B0604030504040204" pitchFamily="34" charset="-120"/>
              </a:rPr>
              <a:t>當靜電吸盤使用的介電層材料為半導體材料時，稱為</a:t>
            </a:r>
            <a:r>
              <a:rPr lang="en-US" altLang="zh-TW" b="0" dirty="0">
                <a:latin typeface="微軟正黑體" panose="020B0604030504040204" pitchFamily="34" charset="-120"/>
              </a:rPr>
              <a:t>Johnsen-Rahbek </a:t>
            </a:r>
            <a:r>
              <a:rPr lang="zh-TW" altLang="en-US" b="0" dirty="0">
                <a:latin typeface="微軟正黑體" panose="020B0604030504040204" pitchFamily="34" charset="-120"/>
              </a:rPr>
              <a:t>靜電吸盤</a:t>
            </a:r>
            <a:r>
              <a:rPr lang="en-US" altLang="zh-TW" b="0" dirty="0">
                <a:latin typeface="微軟正黑體" panose="020B0604030504040204" pitchFamily="34" charset="-120"/>
              </a:rPr>
              <a:t>(JR ESC)</a:t>
            </a:r>
            <a:r>
              <a:rPr lang="zh-TW" altLang="en-US" b="0" dirty="0">
                <a:latin typeface="微軟正黑體" panose="020B0604030504040204" pitchFamily="34" charset="-120"/>
              </a:rPr>
              <a:t>。</a:t>
            </a:r>
            <a:r>
              <a:rPr lang="zh-TW" altLang="en-US" dirty="0">
                <a:latin typeface="微軟正黑體" panose="020B0604030504040204" pitchFamily="34" charset="-120"/>
              </a:rPr>
              <a:t>其</a:t>
            </a:r>
            <a:r>
              <a:rPr lang="zh-TW" altLang="en-US" dirty="0">
                <a:solidFill>
                  <a:srgbClr val="3333FF"/>
                </a:solidFill>
                <a:latin typeface="微軟正黑體" panose="020B0604030504040204" pitchFamily="34" charset="-120"/>
              </a:rPr>
              <a:t>介電質表面不僅有極化電荷，還有很大部分自由電荷，這是因為</a:t>
            </a:r>
            <a:r>
              <a:rPr lang="en-US" altLang="zh-TW" dirty="0">
                <a:solidFill>
                  <a:srgbClr val="3333FF"/>
                </a:solidFill>
                <a:latin typeface="微軟正黑體" panose="020B0604030504040204" pitchFamily="34" charset="-120"/>
              </a:rPr>
              <a:t>JR</a:t>
            </a:r>
            <a:r>
              <a:rPr lang="zh-TW" altLang="en-US" dirty="0">
                <a:solidFill>
                  <a:srgbClr val="3333FF"/>
                </a:solidFill>
                <a:latin typeface="微軟正黑體" panose="020B0604030504040204" pitchFamily="34" charset="-120"/>
              </a:rPr>
              <a:t>吸盤的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介電質有一定導電性</a:t>
            </a:r>
            <a:r>
              <a:rPr lang="zh-TW" altLang="en-US" b="0" dirty="0">
                <a:latin typeface="微軟正黑體" panose="020B0604030504040204" pitchFamily="34" charset="-120"/>
              </a:rPr>
              <a:t>。一般來說，</a:t>
            </a:r>
            <a:r>
              <a:rPr lang="en-US" altLang="zh-TW" dirty="0">
                <a:solidFill>
                  <a:srgbClr val="3333FF"/>
                </a:solidFill>
                <a:latin typeface="微軟正黑體" panose="020B0604030504040204" pitchFamily="34" charset="-120"/>
              </a:rPr>
              <a:t>JR</a:t>
            </a:r>
            <a:r>
              <a:rPr lang="zh-TW" altLang="en-US" dirty="0">
                <a:solidFill>
                  <a:srgbClr val="3333FF"/>
                </a:solidFill>
                <a:latin typeface="微軟正黑體" panose="020B0604030504040204" pitchFamily="34" charset="-120"/>
              </a:rPr>
              <a:t>吸盤的吸力比庫侖類的大</a:t>
            </a:r>
            <a:r>
              <a:rPr lang="zh-TW" altLang="en-US" b="0" dirty="0">
                <a:latin typeface="微軟正黑體" panose="020B0604030504040204" pitchFamily="34" charset="-120"/>
              </a:rPr>
              <a:t>。在對晶片溫度控制要求很高的蝕刻機中，越來越多採用</a:t>
            </a:r>
            <a:r>
              <a:rPr lang="en-US" altLang="zh-TW" b="0" dirty="0">
                <a:latin typeface="微軟正黑體" panose="020B0604030504040204" pitchFamily="34" charset="-120"/>
              </a:rPr>
              <a:t>JR</a:t>
            </a:r>
            <a:r>
              <a:rPr lang="zh-TW" altLang="en-US" b="0" dirty="0">
                <a:latin typeface="微軟正黑體" panose="020B0604030504040204" pitchFamily="34" charset="-120"/>
              </a:rPr>
              <a:t>靜電吸盤。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JR</a:t>
            </a:r>
            <a:r>
              <a:rPr lang="zh-TW" altLang="en-US" dirty="0"/>
              <a:t> </a:t>
            </a:r>
            <a:r>
              <a:rPr lang="zh-TW" altLang="en-US" dirty="0" smtClean="0"/>
              <a:t>力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57" y="3485146"/>
            <a:ext cx="7696621" cy="281413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423592" y="4869160"/>
            <a:ext cx="127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介電層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01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35360" y="819759"/>
            <a:ext cx="10972800" cy="25946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>
                <a:latin typeface="微軟正黑體" panose="020B0604030504040204" pitchFamily="34" charset="-120"/>
              </a:rPr>
              <a:t>(S200)</a:t>
            </a:r>
            <a:r>
              <a:rPr lang="zh-TW" altLang="en-US" dirty="0" smtClean="0">
                <a:latin typeface="微軟正黑體" panose="020B0604030504040204" pitchFamily="34" charset="-120"/>
              </a:rPr>
              <a:t>離子植入機應用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</a:rPr>
              <a:t>Y11 </a:t>
            </a:r>
            <a:r>
              <a:rPr lang="zh-TW" altLang="en-US" dirty="0" smtClean="0">
                <a:latin typeface="微軟正黑體" panose="020B0604030504040204" pitchFamily="34" charset="-120"/>
              </a:rPr>
              <a:t>以前是機械式載具，</a:t>
            </a:r>
            <a:r>
              <a:rPr lang="zh-TW" altLang="en-US" dirty="0" smtClean="0">
                <a:latin typeface="微軟正黑體" panose="020B0604030504040204" pitchFamily="34" charset="-120"/>
              </a:rPr>
              <a:t>後續改為</a:t>
            </a:r>
            <a:r>
              <a:rPr lang="en-US" altLang="zh-TW" dirty="0" smtClean="0">
                <a:latin typeface="微軟正黑體" panose="020B0604030504040204" pitchFamily="34" charset="-120"/>
              </a:rPr>
              <a:t>ESC</a:t>
            </a:r>
            <a:r>
              <a:rPr lang="zh-TW" altLang="en-US" dirty="0" smtClean="0">
                <a:latin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</a:rPr>
              <a:t>需求 </a:t>
            </a:r>
            <a:r>
              <a:rPr lang="en-US" altLang="zh-TW" dirty="0" smtClean="0">
                <a:latin typeface="微軟正黑體" panose="020B0604030504040204" pitchFamily="34" charset="-120"/>
              </a:rPr>
              <a:t>: Wafer </a:t>
            </a:r>
            <a:r>
              <a:rPr lang="en-US" altLang="zh-TW" dirty="0" err="1" smtClean="0">
                <a:latin typeface="微軟正黑體" panose="020B0604030504040204" pitchFamily="34" charset="-120"/>
              </a:rPr>
              <a:t>plateform</a:t>
            </a:r>
            <a:r>
              <a:rPr lang="en-US" altLang="zh-TW" dirty="0" smtClean="0">
                <a:latin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</a:rPr>
              <a:t>需轉動與上下作動</a:t>
            </a:r>
            <a:r>
              <a:rPr lang="en-US" altLang="zh-TW" dirty="0" smtClean="0">
                <a:latin typeface="微軟正黑體" panose="020B0604030504040204" pitchFamily="34" charset="-120"/>
              </a:rPr>
              <a:t>…0</a:t>
            </a:r>
            <a:r>
              <a:rPr lang="zh-TW" altLang="en-US" dirty="0" smtClean="0">
                <a:latin typeface="微軟正黑體" panose="020B0604030504040204" pitchFamily="34" charset="-120"/>
              </a:rPr>
              <a:t>度</a:t>
            </a:r>
            <a:r>
              <a:rPr lang="en-US" altLang="zh-TW" dirty="0" smtClean="0">
                <a:latin typeface="微軟正黑體" panose="020B0604030504040204" pitchFamily="34" charset="-120"/>
              </a:rPr>
              <a:t>/7</a:t>
            </a:r>
            <a:r>
              <a:rPr lang="zh-TW" altLang="en-US" dirty="0" smtClean="0">
                <a:latin typeface="微軟正黑體" panose="020B0604030504040204" pitchFamily="34" charset="-120"/>
              </a:rPr>
              <a:t>度</a:t>
            </a:r>
            <a:r>
              <a:rPr lang="en-US" altLang="zh-TW" dirty="0" smtClean="0">
                <a:latin typeface="微軟正黑體" panose="020B0604030504040204" pitchFamily="34" charset="-120"/>
              </a:rPr>
              <a:t>/30</a:t>
            </a:r>
            <a:r>
              <a:rPr lang="zh-TW" altLang="en-US" dirty="0" smtClean="0">
                <a:latin typeface="微軟正黑體" panose="020B0604030504040204" pitchFamily="34" charset="-120"/>
              </a:rPr>
              <a:t>度不等 </a:t>
            </a:r>
            <a:r>
              <a:rPr lang="en-US" altLang="zh-TW" dirty="0" smtClean="0">
                <a:latin typeface="微軟正黑體" panose="020B0604030504040204" pitchFamily="34" charset="-120"/>
              </a:rPr>
              <a:t>!</a:t>
            </a:r>
          </a:p>
          <a:p>
            <a:pPr lvl="0"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</a:rPr>
              <a:t>介電材質</a:t>
            </a:r>
            <a:r>
              <a:rPr lang="en-US" altLang="zh-TW" dirty="0" smtClean="0">
                <a:latin typeface="微軟正黑體" panose="020B0604030504040204" pitchFamily="34" charset="-120"/>
              </a:rPr>
              <a:t> : </a:t>
            </a:r>
            <a:r>
              <a:rPr lang="zh-TW" altLang="zh-TW" dirty="0" smtClean="0">
                <a:latin typeface="微軟正黑體" panose="020B0604030504040204" pitchFamily="34" charset="-120"/>
              </a:rPr>
              <a:t>六</a:t>
            </a:r>
            <a:r>
              <a:rPr lang="zh-TW" altLang="zh-TW" dirty="0">
                <a:latin typeface="微軟正黑體" panose="020B0604030504040204" pitchFamily="34" charset="-120"/>
              </a:rPr>
              <a:t>個陶瓷</a:t>
            </a:r>
            <a:r>
              <a:rPr lang="zh-TW" altLang="zh-TW" dirty="0" smtClean="0">
                <a:latin typeface="微軟正黑體" panose="020B0604030504040204" pitchFamily="34" charset="-120"/>
              </a:rPr>
              <a:t>材質所</a:t>
            </a:r>
            <a:r>
              <a:rPr lang="zh-TW" altLang="zh-TW" dirty="0">
                <a:latin typeface="微軟正黑體" panose="020B0604030504040204" pitchFamily="34" charset="-120"/>
              </a:rPr>
              <a:t>做成的，做成三對扇型的</a:t>
            </a:r>
            <a:r>
              <a:rPr lang="zh-TW" altLang="zh-TW" dirty="0" smtClean="0">
                <a:latin typeface="微軟正黑體" panose="020B0604030504040204" pitchFamily="34" charset="-120"/>
              </a:rPr>
              <a:t>形狀</a:t>
            </a:r>
            <a:r>
              <a:rPr lang="zh-TW" altLang="en-US" dirty="0" smtClean="0">
                <a:latin typeface="微軟正黑體" panose="020B0604030504040204" pitchFamily="34" charset="-120"/>
              </a:rPr>
              <a:t>。</a:t>
            </a:r>
            <a:endParaRPr lang="zh-TW" altLang="zh-TW" dirty="0">
              <a:latin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</a:rPr>
              <a:t>ESC Power :    </a:t>
            </a:r>
            <a:r>
              <a:rPr lang="zh-TW" altLang="zh-TW" dirty="0" smtClean="0">
                <a:latin typeface="微軟正黑體" panose="020B0604030504040204" pitchFamily="34" charset="-120"/>
              </a:rPr>
              <a:t>這</a:t>
            </a:r>
            <a:r>
              <a:rPr lang="zh-TW" altLang="zh-TW" dirty="0">
                <a:latin typeface="微軟正黑體" panose="020B0604030504040204" pitchFamily="34" charset="-120"/>
              </a:rPr>
              <a:t>上面</a:t>
            </a:r>
            <a:r>
              <a:rPr lang="zh-TW" altLang="zh-TW" dirty="0" smtClean="0">
                <a:latin typeface="微軟正黑體" panose="020B0604030504040204" pitchFamily="34" charset="-120"/>
              </a:rPr>
              <a:t>加上</a:t>
            </a:r>
            <a:r>
              <a:rPr lang="en-US" altLang="zh-TW" dirty="0" smtClean="0">
                <a:latin typeface="微軟正黑體" panose="020B0604030504040204" pitchFamily="34" charset="-120"/>
              </a:rPr>
              <a:t>DC </a:t>
            </a:r>
            <a:r>
              <a:rPr lang="zh-TW" altLang="zh-TW" dirty="0" smtClean="0">
                <a:latin typeface="微軟正黑體" panose="020B0604030504040204" pitchFamily="34" charset="-120"/>
              </a:rPr>
              <a:t>雙</a:t>
            </a:r>
            <a:r>
              <a:rPr lang="zh-TW" altLang="zh-TW" dirty="0" smtClean="0">
                <a:latin typeface="微軟正黑體" panose="020B0604030504040204" pitchFamily="34" charset="-120"/>
              </a:rPr>
              <a:t>極性矩形</a:t>
            </a:r>
            <a:r>
              <a:rPr lang="zh-TW" altLang="zh-TW" dirty="0">
                <a:latin typeface="微軟正黑體" panose="020B0604030504040204" pitchFamily="34" charset="-120"/>
              </a:rPr>
              <a:t>波電壓</a:t>
            </a:r>
            <a:r>
              <a:rPr lang="zh-TW" altLang="zh-TW" dirty="0" smtClean="0">
                <a:latin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</a:rPr>
              <a:t>                               </a:t>
            </a:r>
            <a:r>
              <a:rPr lang="zh-TW" altLang="en-US" dirty="0" smtClean="0">
                <a:latin typeface="微軟正黑體" panose="020B0604030504040204" pitchFamily="34" charset="-120"/>
              </a:rPr>
              <a:t>相位差</a:t>
            </a:r>
            <a:r>
              <a:rPr lang="en-US" altLang="zh-TW" dirty="0" smtClean="0">
                <a:latin typeface="微軟正黑體" panose="020B0604030504040204" pitchFamily="34" charset="-120"/>
              </a:rPr>
              <a:t>120</a:t>
            </a:r>
            <a:r>
              <a:rPr lang="zh-TW" altLang="en-US" dirty="0" smtClean="0">
                <a:latin typeface="微軟正黑體" panose="020B0604030504040204" pitchFamily="34" charset="-120"/>
              </a:rPr>
              <a:t>度，每相電壓 </a:t>
            </a:r>
            <a:r>
              <a:rPr lang="en-US" altLang="zh-TW" dirty="0" smtClean="0">
                <a:latin typeface="微軟正黑體" panose="020B0604030504040204" pitchFamily="34" charset="-120"/>
              </a:rPr>
              <a:t>+/- 1000V </a:t>
            </a:r>
            <a:r>
              <a:rPr lang="zh-TW" altLang="en-US" dirty="0" smtClean="0">
                <a:latin typeface="微軟正黑體" panose="020B0604030504040204" pitchFamily="34" charset="-120"/>
              </a:rPr>
              <a:t>，接至</a:t>
            </a:r>
            <a:r>
              <a:rPr lang="en-US" altLang="zh-TW" dirty="0" smtClean="0">
                <a:latin typeface="微軟正黑體" panose="020B0604030504040204" pitchFamily="34" charset="-120"/>
              </a:rPr>
              <a:t>3</a:t>
            </a:r>
            <a:r>
              <a:rPr lang="zh-TW" altLang="en-US" dirty="0" smtClean="0">
                <a:latin typeface="微軟正黑體" panose="020B0604030504040204" pitchFamily="34" charset="-120"/>
              </a:rPr>
              <a:t>組 </a:t>
            </a:r>
            <a:r>
              <a:rPr lang="en-US" altLang="zh-TW" dirty="0" smtClean="0">
                <a:latin typeface="微軟正黑體" panose="020B0604030504040204" pitchFamily="34" charset="-120"/>
              </a:rPr>
              <a:t>platen </a:t>
            </a:r>
            <a:r>
              <a:rPr lang="zh-TW" altLang="en-US" dirty="0" smtClean="0">
                <a:latin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>
                <a:latin typeface="微軟正黑體" panose="020B0604030504040204" pitchFamily="34" charset="-120"/>
              </a:rPr>
              <a:t>                                 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C9CB-BEB9-4AC7-AA67-25DD8716668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ESC 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… </a:t>
            </a:r>
            <a:r>
              <a:rPr lang="zh-TW" altLang="en-US" dirty="0" smtClean="0"/>
              <a:t>新唐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876152" y="3949724"/>
            <a:ext cx="2666379" cy="2418396"/>
            <a:chOff x="8191211" y="1082612"/>
            <a:chExt cx="2528429" cy="2418396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27"/>
            <a:stretch>
              <a:fillRect/>
            </a:stretch>
          </p:blipFill>
          <p:spPr bwMode="auto">
            <a:xfrm>
              <a:off x="8191211" y="1082612"/>
              <a:ext cx="2528429" cy="241839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字方塊 14"/>
            <p:cNvSpPr txBox="1"/>
            <p:nvPr/>
          </p:nvSpPr>
          <p:spPr>
            <a:xfrm>
              <a:off x="9596462" y="1357298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A+</a:t>
              </a:r>
              <a:endParaRPr lang="zh-TW" altLang="en-US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8882082" y="2571744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A-</a:t>
              </a:r>
              <a:endParaRPr lang="zh-TW" altLang="en-US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0096528" y="1857364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/>
                <a:t>B</a:t>
              </a:r>
              <a:r>
                <a:rPr lang="en-US" altLang="zh-TW" dirty="0" smtClean="0"/>
                <a:t>+</a:t>
              </a:r>
              <a:endParaRPr lang="zh-TW" altLang="en-US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9667900" y="2571744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C+</a:t>
              </a:r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453454" y="1928802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B-</a:t>
              </a:r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882082" y="1285860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C-</a:t>
              </a:r>
              <a:endParaRPr lang="zh-TW" altLang="en-US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7671192" y="857631"/>
            <a:ext cx="4023701" cy="2604739"/>
            <a:chOff x="6810380" y="3714752"/>
            <a:chExt cx="4023701" cy="2604739"/>
          </a:xfrm>
        </p:grpSpPr>
        <p:pic>
          <p:nvPicPr>
            <p:cNvPr id="9" name="Picture 2" descr="D:\E500 Picture\65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702" y="3786190"/>
              <a:ext cx="2666379" cy="253330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弧形向右箭號 11"/>
            <p:cNvSpPr/>
            <p:nvPr/>
          </p:nvSpPr>
          <p:spPr>
            <a:xfrm rot="16869014" flipH="1">
              <a:off x="8872622" y="3707884"/>
              <a:ext cx="406955" cy="1043413"/>
            </a:xfrm>
            <a:prstGeom prst="curved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向上箭號 12"/>
            <p:cNvSpPr/>
            <p:nvPr/>
          </p:nvSpPr>
          <p:spPr>
            <a:xfrm>
              <a:off x="9382148" y="4572008"/>
              <a:ext cx="285752" cy="571504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上箭號 13"/>
            <p:cNvSpPr/>
            <p:nvPr/>
          </p:nvSpPr>
          <p:spPr>
            <a:xfrm flipV="1">
              <a:off x="9382148" y="5286388"/>
              <a:ext cx="285752" cy="571504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8453454" y="4214818"/>
              <a:ext cx="857256" cy="192882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/>
                <a:t>wafer</a:t>
              </a:r>
              <a:endParaRPr lang="zh-TW" altLang="en-US" sz="14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9667900" y="3714752"/>
              <a:ext cx="114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chemeClr val="bg1"/>
                  </a:solidFill>
                </a:rPr>
                <a:t>Plateform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直線單箭頭接點 25"/>
            <p:cNvCxnSpPr/>
            <p:nvPr/>
          </p:nvCxnSpPr>
          <p:spPr>
            <a:xfrm>
              <a:off x="7596198" y="5000636"/>
              <a:ext cx="1214446" cy="1588"/>
            </a:xfrm>
            <a:prstGeom prst="straightConnector1">
              <a:avLst/>
            </a:prstGeom>
            <a:ln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7596198" y="4714884"/>
              <a:ext cx="1214446" cy="1588"/>
            </a:xfrm>
            <a:prstGeom prst="straightConnector1">
              <a:avLst/>
            </a:prstGeom>
            <a:ln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7596198" y="4857760"/>
              <a:ext cx="1214446" cy="1588"/>
            </a:xfrm>
            <a:prstGeom prst="straightConnector1">
              <a:avLst/>
            </a:prstGeom>
            <a:ln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810380" y="4572008"/>
              <a:ext cx="785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00B050"/>
                  </a:solidFill>
                </a:rPr>
                <a:t>Beam way</a:t>
              </a:r>
              <a:endParaRPr lang="zh-TW" altLang="en-US" dirty="0">
                <a:solidFill>
                  <a:srgbClr val="00B050"/>
                </a:solidFill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3447" t="15572" r="24104" b="8109"/>
          <a:stretch/>
        </p:blipFill>
        <p:spPr>
          <a:xfrm>
            <a:off x="7404983" y="3748123"/>
            <a:ext cx="4319897" cy="284415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21" y="3949724"/>
            <a:ext cx="2838101" cy="2418396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>
            <a:off x="3392923" y="4814627"/>
            <a:ext cx="657109" cy="64294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18283" y="3949724"/>
            <a:ext cx="137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機械式載具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876152" y="3968306"/>
            <a:ext cx="137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ESC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675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491734" y="908720"/>
            <a:ext cx="2737982" cy="500009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latin typeface="微軟正黑體" panose="020B0604030504040204" pitchFamily="34" charset="-120"/>
              </a:rPr>
              <a:t> S500 </a:t>
            </a:r>
            <a:r>
              <a:rPr lang="zh-TW" altLang="en-US" dirty="0" smtClean="0">
                <a:latin typeface="微軟正黑體" panose="020B0604030504040204" pitchFamily="34" charset="-120"/>
              </a:rPr>
              <a:t>蝕刻機應用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latin typeface="微軟正黑體" panose="020B0604030504040204" pitchFamily="34" charset="-120"/>
              </a:rPr>
              <a:t>Lam </a:t>
            </a:r>
            <a:r>
              <a:rPr lang="en-US" altLang="zh-TW" b="0" dirty="0" smtClean="0">
                <a:latin typeface="微軟正黑體" panose="020B0604030504040204" pitchFamily="34" charset="-120"/>
              </a:rPr>
              <a:t>PE etcher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latin typeface="微軟正黑體" panose="020B0604030504040204" pitchFamily="34" charset="-120"/>
              </a:rPr>
              <a:t>EB </a:t>
            </a:r>
            <a:r>
              <a:rPr lang="en-US" altLang="zh-TW" b="0" dirty="0" smtClean="0">
                <a:latin typeface="微軟正黑體" panose="020B0604030504040204" pitchFamily="34" charset="-120"/>
              </a:rPr>
              <a:t>etcher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latin typeface="微軟正黑體" panose="020B0604030504040204" pitchFamily="34" charset="-120"/>
              </a:rPr>
              <a:t>Lam ME etcher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latin typeface="微軟正黑體" panose="020B0604030504040204" pitchFamily="34" charset="-120"/>
              </a:rPr>
              <a:t>Oxide etcher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latin typeface="微軟正黑體" panose="020B0604030504040204" pitchFamily="34" charset="-120"/>
              </a:rPr>
              <a:t>Si etcher</a:t>
            </a:r>
          </a:p>
          <a:p>
            <a:pPr>
              <a:buNone/>
            </a:pPr>
            <a:r>
              <a:rPr kumimoji="1" lang="en-US" altLang="zh-TW" dirty="0" smtClean="0">
                <a:latin typeface="微軟正黑體" panose="020B0604030504040204" pitchFamily="34" charset="-120"/>
              </a:rPr>
              <a:t> ESC </a:t>
            </a:r>
            <a:r>
              <a:rPr kumimoji="1" lang="en-US" altLang="zh-TW" dirty="0" smtClean="0">
                <a:latin typeface="微軟正黑體" panose="020B0604030504040204" pitchFamily="34" charset="-120"/>
              </a:rPr>
              <a:t>force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zh-TW" altLang="en-US" b="0" dirty="0">
                <a:latin typeface="微軟正黑體" panose="020B0604030504040204" pitchFamily="34" charset="-120"/>
              </a:rPr>
              <a:t>庫倫</a:t>
            </a:r>
            <a:r>
              <a:rPr kumimoji="1" lang="zh-TW" altLang="en-US" b="0" dirty="0" smtClean="0">
                <a:latin typeface="微軟正黑體" panose="020B0604030504040204" pitchFamily="34" charset="-120"/>
              </a:rPr>
              <a:t>力</a:t>
            </a:r>
            <a:endParaRPr kumimoji="1" lang="en-US" altLang="zh-TW" b="0" dirty="0" smtClean="0">
              <a:latin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en-US" altLang="zh-TW" b="0" dirty="0" smtClean="0">
                <a:latin typeface="微軟正黑體" panose="020B0604030504040204" pitchFamily="34" charset="-120"/>
              </a:rPr>
              <a:t>JR </a:t>
            </a:r>
            <a:r>
              <a:rPr kumimoji="1" lang="zh-TW" altLang="en-US" b="0" dirty="0" smtClean="0">
                <a:latin typeface="微軟正黑體" panose="020B0604030504040204" pitchFamily="34" charset="-120"/>
              </a:rPr>
              <a:t>力</a:t>
            </a:r>
            <a:endParaRPr kumimoji="1" lang="en-US" altLang="zh-TW" b="0" dirty="0" smtClean="0">
              <a:latin typeface="微軟正黑體" panose="020B0604030504040204" pitchFamily="34" charset="-120"/>
            </a:endParaRPr>
          </a:p>
          <a:p>
            <a:pPr marL="7620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</a:rPr>
              <a:t>極性</a:t>
            </a:r>
            <a:r>
              <a:rPr lang="en-US" altLang="zh-TW" dirty="0" smtClean="0">
                <a:latin typeface="微軟正黑體" panose="020B0604030504040204" pitchFamily="34" charset="-120"/>
              </a:rPr>
              <a:t>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</a:rPr>
              <a:t>單極</a:t>
            </a:r>
            <a:r>
              <a:rPr lang="en-US" altLang="zh-TW" dirty="0" smtClean="0">
                <a:latin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</a:rPr>
              <a:t>雙極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>
              <a:buNone/>
            </a:pPr>
            <a:r>
              <a:rPr lang="zh-TW" altLang="en-US" dirty="0" smtClean="0">
                <a:latin typeface="微軟正黑體" panose="020B0604030504040204" pitchFamily="34" charset="-120"/>
              </a:rPr>
              <a:t> 介</a:t>
            </a:r>
            <a:r>
              <a:rPr lang="zh-TW" altLang="en-US" dirty="0">
                <a:latin typeface="微軟正黑體" panose="020B0604030504040204" pitchFamily="34" charset="-120"/>
              </a:rPr>
              <a:t>電質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zh-TW" altLang="en-US" b="0" dirty="0">
                <a:latin typeface="微軟正黑體" panose="020B0604030504040204" pitchFamily="34" charset="-120"/>
              </a:rPr>
              <a:t>陽極氧化層</a:t>
            </a:r>
            <a:endParaRPr kumimoji="1" lang="en-US" altLang="zh-TW" b="0" dirty="0">
              <a:latin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zh-TW" altLang="en-US" b="0" dirty="0">
                <a:latin typeface="微軟正黑體" panose="020B0604030504040204" pitchFamily="34" charset="-120"/>
              </a:rPr>
              <a:t>陶瓷</a:t>
            </a:r>
            <a:endParaRPr kumimoji="1" lang="en-US" altLang="zh-TW" b="0" dirty="0">
              <a:latin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en-US" altLang="zh-TW" b="0" dirty="0">
                <a:latin typeface="微軟正黑體" panose="020B0604030504040204" pitchFamily="34" charset="-120"/>
              </a:rPr>
              <a:t>Polyimide </a:t>
            </a:r>
          </a:p>
          <a:p>
            <a:pPr>
              <a:buNone/>
            </a:pPr>
            <a:r>
              <a:rPr kumimoji="1" lang="en-US" altLang="zh-TW" dirty="0" smtClean="0">
                <a:latin typeface="微軟正黑體" panose="020B0604030504040204" pitchFamily="34" charset="-120"/>
              </a:rPr>
              <a:t> ESC </a:t>
            </a:r>
            <a:r>
              <a:rPr kumimoji="1" lang="en-US" altLang="zh-TW" dirty="0">
                <a:latin typeface="微軟正黑體" panose="020B0604030504040204" pitchFamily="34" charset="-120"/>
              </a:rPr>
              <a:t>power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en-US" altLang="zh-TW" b="0" dirty="0">
                <a:latin typeface="微軟正黑體" panose="020B0604030504040204" pitchFamily="34" charset="-120"/>
              </a:rPr>
              <a:t>700V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en-US" altLang="zh-TW" b="0" dirty="0">
                <a:latin typeface="微軟正黑體" panose="020B0604030504040204" pitchFamily="34" charset="-120"/>
              </a:rPr>
              <a:t>1300 V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en-US" altLang="zh-TW" b="0" dirty="0">
                <a:latin typeface="微軟正黑體" panose="020B0604030504040204" pitchFamily="34" charset="-120"/>
              </a:rPr>
              <a:t>5000 V</a:t>
            </a:r>
          </a:p>
          <a:p>
            <a:pPr marL="76200" indent="0">
              <a:buNone/>
            </a:pPr>
            <a:endParaRPr lang="en-US" altLang="zh-TW" dirty="0" smtClean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ESC 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… </a:t>
            </a:r>
            <a:r>
              <a:rPr lang="zh-TW" altLang="en-US" dirty="0" smtClean="0"/>
              <a:t>新唐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72" y="1052736"/>
            <a:ext cx="2400267" cy="18002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72" y="3007318"/>
            <a:ext cx="2431250" cy="1823438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5735960" y="5038165"/>
            <a:ext cx="2457662" cy="1628431"/>
            <a:chOff x="9352907" y="1064824"/>
            <a:chExt cx="2368033" cy="177602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907" y="1064824"/>
              <a:ext cx="2368033" cy="1776025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9352907" y="1064824"/>
              <a:ext cx="559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TEL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5803869" y="2996952"/>
            <a:ext cx="115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Lam 4520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03869" y="1064824"/>
            <a:ext cx="111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Lam 4720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8547972" y="4968921"/>
            <a:ext cx="2423870" cy="1788887"/>
            <a:chOff x="3979463" y="3066960"/>
            <a:chExt cx="2423870" cy="1788887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6" cstate="print"/>
            <a:srcRect l="45049" t="54579" r="35200" b="11248"/>
            <a:stretch/>
          </p:blipFill>
          <p:spPr>
            <a:xfrm>
              <a:off x="3979463" y="3066960"/>
              <a:ext cx="2423870" cy="1788887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3979463" y="3069754"/>
              <a:ext cx="1116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P5000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50" y="3009040"/>
            <a:ext cx="2431726" cy="1752472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38350" y="3007318"/>
            <a:ext cx="89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Trench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8549049" y="1064824"/>
            <a:ext cx="2433887" cy="1788112"/>
            <a:chOff x="1216757" y="3800538"/>
            <a:chExt cx="2627094" cy="2220750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757" y="3800538"/>
              <a:ext cx="2627094" cy="2220750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1252375" y="3800538"/>
              <a:ext cx="1222116" cy="54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Lam 9500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8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ESC </a:t>
            </a:r>
            <a:r>
              <a:rPr lang="zh-TW" altLang="en-US" dirty="0" smtClean="0"/>
              <a:t>結構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91692" y="1154534"/>
            <a:ext cx="7312620" cy="54259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9"/>
          <a:stretch/>
        </p:blipFill>
        <p:spPr>
          <a:xfrm>
            <a:off x="9273686" y="548680"/>
            <a:ext cx="2409732" cy="198711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5" r="4219" b="-679"/>
          <a:stretch/>
        </p:blipFill>
        <p:spPr>
          <a:xfrm>
            <a:off x="9264352" y="2679812"/>
            <a:ext cx="2409732" cy="19992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686" y="4823101"/>
            <a:ext cx="2435066" cy="169610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273686" y="467380"/>
            <a:ext cx="49472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74150" y="2679812"/>
            <a:ext cx="49472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264352" y="4819918"/>
            <a:ext cx="49472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000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474353"/>
              </p:ext>
            </p:extLst>
          </p:nvPr>
        </p:nvGraphicFramePr>
        <p:xfrm>
          <a:off x="609600" y="2039553"/>
          <a:ext cx="10310935" cy="45053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9354">
                  <a:extLst>
                    <a:ext uri="{9D8B030D-6E8A-4147-A177-3AD203B41FA5}">
                      <a16:colId xmlns:a16="http://schemas.microsoft.com/office/drawing/2014/main" val="1755509172"/>
                    </a:ext>
                  </a:extLst>
                </a:gridCol>
                <a:gridCol w="1038500">
                  <a:extLst>
                    <a:ext uri="{9D8B030D-6E8A-4147-A177-3AD203B41FA5}">
                      <a16:colId xmlns:a16="http://schemas.microsoft.com/office/drawing/2014/main" val="2055524734"/>
                    </a:ext>
                  </a:extLst>
                </a:gridCol>
                <a:gridCol w="826730">
                  <a:extLst>
                    <a:ext uri="{9D8B030D-6E8A-4147-A177-3AD203B41FA5}">
                      <a16:colId xmlns:a16="http://schemas.microsoft.com/office/drawing/2014/main" val="3413795791"/>
                    </a:ext>
                  </a:extLst>
                </a:gridCol>
                <a:gridCol w="1127358">
                  <a:extLst>
                    <a:ext uri="{9D8B030D-6E8A-4147-A177-3AD203B41FA5}">
                      <a16:colId xmlns:a16="http://schemas.microsoft.com/office/drawing/2014/main" val="3224814726"/>
                    </a:ext>
                  </a:extLst>
                </a:gridCol>
                <a:gridCol w="642289">
                  <a:extLst>
                    <a:ext uri="{9D8B030D-6E8A-4147-A177-3AD203B41FA5}">
                      <a16:colId xmlns:a16="http://schemas.microsoft.com/office/drawing/2014/main" val="575277015"/>
                    </a:ext>
                  </a:extLst>
                </a:gridCol>
                <a:gridCol w="409912">
                  <a:extLst>
                    <a:ext uri="{9D8B030D-6E8A-4147-A177-3AD203B41FA5}">
                      <a16:colId xmlns:a16="http://schemas.microsoft.com/office/drawing/2014/main" val="2050619513"/>
                    </a:ext>
                  </a:extLst>
                </a:gridCol>
                <a:gridCol w="901887">
                  <a:extLst>
                    <a:ext uri="{9D8B030D-6E8A-4147-A177-3AD203B41FA5}">
                      <a16:colId xmlns:a16="http://schemas.microsoft.com/office/drawing/2014/main" val="1766681777"/>
                    </a:ext>
                  </a:extLst>
                </a:gridCol>
                <a:gridCol w="826730">
                  <a:extLst>
                    <a:ext uri="{9D8B030D-6E8A-4147-A177-3AD203B41FA5}">
                      <a16:colId xmlns:a16="http://schemas.microsoft.com/office/drawing/2014/main" val="576428882"/>
                    </a:ext>
                  </a:extLst>
                </a:gridCol>
                <a:gridCol w="1243880">
                  <a:extLst>
                    <a:ext uri="{9D8B030D-6E8A-4147-A177-3AD203B41FA5}">
                      <a16:colId xmlns:a16="http://schemas.microsoft.com/office/drawing/2014/main" val="1710270371"/>
                    </a:ext>
                  </a:extLst>
                </a:gridCol>
                <a:gridCol w="635050">
                  <a:extLst>
                    <a:ext uri="{9D8B030D-6E8A-4147-A177-3AD203B41FA5}">
                      <a16:colId xmlns:a16="http://schemas.microsoft.com/office/drawing/2014/main" val="1178506799"/>
                    </a:ext>
                  </a:extLst>
                </a:gridCol>
                <a:gridCol w="690466">
                  <a:extLst>
                    <a:ext uri="{9D8B030D-6E8A-4147-A177-3AD203B41FA5}">
                      <a16:colId xmlns:a16="http://schemas.microsoft.com/office/drawing/2014/main" val="2939041837"/>
                    </a:ext>
                  </a:extLst>
                </a:gridCol>
                <a:gridCol w="1338779">
                  <a:extLst>
                    <a:ext uri="{9D8B030D-6E8A-4147-A177-3AD203B41FA5}">
                      <a16:colId xmlns:a16="http://schemas.microsoft.com/office/drawing/2014/main" val="633938118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Module 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型號</a:t>
                      </a:r>
                      <a:r>
                        <a:rPr lang="en-US" altLang="zh-TW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廠牌</a:t>
                      </a:r>
                      <a:endParaRPr lang="zh-TW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PROCESS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ESC Power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Force</a:t>
                      </a:r>
                      <a:endParaRPr lang="en-US" sz="120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Polar</a:t>
                      </a:r>
                      <a:endParaRPr lang="en-US" sz="120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Dielectrics</a:t>
                      </a:r>
                      <a:endParaRPr lang="en-US" sz="120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Film thickness</a:t>
                      </a:r>
                      <a:endParaRPr lang="en-US" sz="120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Roughness Ra(um)</a:t>
                      </a:r>
                      <a:endParaRPr lang="en-US" sz="120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Voltage range</a:t>
                      </a:r>
                      <a:endParaRPr lang="en-US" sz="120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 line (USE)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Maintenance 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extLst>
                  <a:ext uri="{0D108BD9-81ED-4DB2-BD59-A6C34878D82A}">
                    <a16:rowId xmlns:a16="http://schemas.microsoft.com/office/drawing/2014/main" val="234573685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S200</a:t>
                      </a:r>
                      <a:endParaRPr lang="en-US" sz="1050" b="1" i="0" u="none" strike="noStrik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E500/VARIAN</a:t>
                      </a:r>
                      <a:endParaRPr lang="en-US" sz="1050" b="1" i="0" u="none" strike="noStrik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IMPLANT</a:t>
                      </a:r>
                      <a:endParaRPr lang="en-US" sz="1050" b="1" i="0" u="none" strike="noStrik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直流方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波三相</a:t>
                      </a:r>
                      <a:r>
                        <a:rPr lang="en-US" altLang="zh-TW" sz="105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r>
                        <a:rPr lang="en-US" sz="105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</a:p>
                    <a:p>
                      <a:pPr algn="ctr" fontAlgn="ctr"/>
                      <a:r>
                        <a:rPr lang="en-US" sz="105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(120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度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050" b="1" i="0" u="none" strike="noStrik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Coulomb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Ceramic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250um</a:t>
                      </a:r>
                      <a:r>
                        <a:rPr lang="zh-TW" alt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0.1~0.5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&gt;1000V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050" b="1" i="0" u="none" strike="noStrik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New/Refurbish</a:t>
                      </a:r>
                      <a:endParaRPr lang="en-US" sz="1050" b="1" i="0" u="none" strike="noStrik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extLst>
                  <a:ext uri="{0D108BD9-81ED-4DB2-BD59-A6C34878D82A}">
                    <a16:rowId xmlns:a16="http://schemas.microsoft.com/office/drawing/2014/main" val="3277163808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S500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9400/LAM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POLY ETCH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直流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+/-350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JR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Anodized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 ~ 60um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 ~ 0.8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&lt;700V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en-US" altLang="zh-TW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New/Refurbish/Clean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extLst>
                  <a:ext uri="{0D108BD9-81ED-4DB2-BD59-A6C34878D82A}">
                    <a16:rowId xmlns:a16="http://schemas.microsoft.com/office/drawing/2014/main" val="261363381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S500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4720/LAM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ETCH 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直流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+/-350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JR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Anodized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 ~60um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 ~ 0.8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&lt;700V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New/Refurbish/Clean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extLst>
                  <a:ext uri="{0D108BD9-81ED-4DB2-BD59-A6C34878D82A}">
                    <a16:rowId xmlns:a16="http://schemas.microsoft.com/office/drawing/2014/main" val="663274777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S500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9600/LAM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METAL ETCH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直流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+/-350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JR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Anodized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 ~ 60um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 ~ 0.8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&lt;700V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New/Refurbish/Clean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extLst>
                  <a:ext uri="{0D108BD9-81ED-4DB2-BD59-A6C34878D82A}">
                    <a16:rowId xmlns:a16="http://schemas.microsoft.com/office/drawing/2014/main" val="4206722875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S500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4520/LAM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OXIDE ETCH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直流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+/-350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　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JR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Ceramic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400um</a:t>
                      </a:r>
                      <a:r>
                        <a:rPr lang="zh-TW" alt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0.1~0.5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&lt;700V</a:t>
                      </a:r>
                      <a:endParaRPr lang="en-US" sz="1050" b="1" i="0" u="none" strike="noStrike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New/Clean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extLst>
                  <a:ext uri="{0D108BD9-81ED-4DB2-BD59-A6C34878D82A}">
                    <a16:rowId xmlns:a16="http://schemas.microsoft.com/office/drawing/2014/main" val="182743078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S500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9500/LAM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OXIDE ETCH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直流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+/-350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　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JR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Anodized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45~60um,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 ~ 0.8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&lt;700V</a:t>
                      </a:r>
                      <a:endParaRPr lang="en-US" sz="1050" b="1" i="0" u="none" strike="noStrike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New/Clean　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extLst>
                  <a:ext uri="{0D108BD9-81ED-4DB2-BD59-A6C34878D82A}">
                    <a16:rowId xmlns:a16="http://schemas.microsoft.com/office/drawing/2014/main" val="80405827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S500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P5000/AMAT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OXIDE ETCH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直流 </a:t>
                      </a:r>
                      <a:r>
                        <a:rPr lang="en-US" altLang="zh-TW" sz="105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1300 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　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Coulomb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err="1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Polymide</a:t>
                      </a:r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 ~ 60um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&lt;0.1</a:t>
                      </a:r>
                      <a:r>
                        <a:rPr lang="zh-TW" alt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&gt;1000V</a:t>
                      </a:r>
                      <a:endParaRPr lang="en-US" sz="1050" b="1" i="0" u="none" strike="noStrike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New/2nd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extLst>
                  <a:ext uri="{0D108BD9-81ED-4DB2-BD59-A6C34878D82A}">
                    <a16:rowId xmlns:a16="http://schemas.microsoft.com/office/drawing/2014/main" val="2317058768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S500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65DD/TEL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Cotact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直流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1500 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　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Coulomb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err="1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Polymide</a:t>
                      </a:r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 ~ 60um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&lt;0.1</a:t>
                      </a:r>
                      <a:endParaRPr lang="zh-TW" alt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&gt;1000V</a:t>
                      </a:r>
                      <a:endParaRPr lang="en-US" sz="1050" b="1" i="0" u="none" strike="noStrike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New/2nd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extLst>
                  <a:ext uri="{0D108BD9-81ED-4DB2-BD59-A6C34878D82A}">
                    <a16:rowId xmlns:a16="http://schemas.microsoft.com/office/drawing/2014/main" val="1059363319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S500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C2L/STPS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 ETCH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直流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5000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　　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Coulomb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Ceramic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1000um</a:t>
                      </a:r>
                      <a:r>
                        <a:rPr lang="zh-TW" alt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b="1" u="none" strike="noStrike" dirty="0" smtClean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</a:t>
                      </a:r>
                      <a:endParaRPr lang="en-US" altLang="zh-TW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3333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&gt;1000V</a:t>
                      </a:r>
                      <a:endParaRPr lang="en-US" sz="1050" b="1" i="0" u="none" strike="noStrike" dirty="0">
                        <a:solidFill>
                          <a:srgbClr val="3333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05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New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244" marR="7244" marT="7244" marB="0" anchor="ctr"/>
                </a:tc>
                <a:extLst>
                  <a:ext uri="{0D108BD9-81ED-4DB2-BD59-A6C34878D82A}">
                    <a16:rowId xmlns:a16="http://schemas.microsoft.com/office/drawing/2014/main" val="2725197793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ESC </a:t>
            </a:r>
            <a:r>
              <a:rPr lang="zh-TW" altLang="en-US" dirty="0" smtClean="0"/>
              <a:t>應用 </a:t>
            </a:r>
            <a:r>
              <a:rPr lang="en-US" altLang="zh-TW" dirty="0" smtClean="0"/>
              <a:t>… </a:t>
            </a:r>
            <a:r>
              <a:rPr lang="zh-TW" altLang="en-US" dirty="0" smtClean="0"/>
              <a:t>新唐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09600" y="908720"/>
            <a:ext cx="8712968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ESC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Type list :</a:t>
            </a: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ESC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Force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Polar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Dielectrics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共可分為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 。 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28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95274" y="214290"/>
            <a:ext cx="10972800" cy="504056"/>
          </a:xfrm>
        </p:spPr>
        <p:txBody>
          <a:bodyPr/>
          <a:lstStyle/>
          <a:p>
            <a:r>
              <a:rPr lang="zh-TW" altLang="en-US" dirty="0" smtClean="0"/>
              <a:t>深層認識</a:t>
            </a:r>
            <a:r>
              <a:rPr lang="en-US" altLang="zh-TW" dirty="0" smtClean="0"/>
              <a:t>ESC</a:t>
            </a:r>
            <a:endParaRPr lang="zh-TW" altLang="en-US" dirty="0"/>
          </a:p>
        </p:txBody>
      </p:sp>
      <p:grpSp>
        <p:nvGrpSpPr>
          <p:cNvPr id="302" name="群組 301"/>
          <p:cNvGrpSpPr/>
          <p:nvPr/>
        </p:nvGrpSpPr>
        <p:grpSpPr>
          <a:xfrm>
            <a:off x="6007027" y="1268760"/>
            <a:ext cx="6035603" cy="4650099"/>
            <a:chOff x="2436813" y="885915"/>
            <a:chExt cx="7980267" cy="5059362"/>
          </a:xfrm>
        </p:grpSpPr>
        <p:sp>
          <p:nvSpPr>
            <p:cNvPr id="303" name="Rectangle 4"/>
            <p:cNvSpPr>
              <a:spLocks noChangeArrowheads="1"/>
            </p:cNvSpPr>
            <p:nvPr/>
          </p:nvSpPr>
          <p:spPr bwMode="auto">
            <a:xfrm>
              <a:off x="2889250" y="3887877"/>
              <a:ext cx="533400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5" rIns="91429" bIns="4571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304" name="Freeform 31"/>
            <p:cNvSpPr>
              <a:spLocks/>
            </p:cNvSpPr>
            <p:nvPr/>
          </p:nvSpPr>
          <p:spPr bwMode="auto">
            <a:xfrm>
              <a:off x="2884489" y="2943315"/>
              <a:ext cx="5343525" cy="1096962"/>
            </a:xfrm>
            <a:custGeom>
              <a:avLst/>
              <a:gdLst>
                <a:gd name="T0" fmla="*/ 2147483647 w 3366"/>
                <a:gd name="T1" fmla="*/ 2147483647 h 360"/>
                <a:gd name="T2" fmla="*/ 2147483647 w 3366"/>
                <a:gd name="T3" fmla="*/ 2147483647 h 360"/>
                <a:gd name="T4" fmla="*/ 2147483647 w 3366"/>
                <a:gd name="T5" fmla="*/ 2147483647 h 360"/>
                <a:gd name="T6" fmla="*/ 2147483647 w 3366"/>
                <a:gd name="T7" fmla="*/ 2147483647 h 360"/>
                <a:gd name="T8" fmla="*/ 2147483647 w 3366"/>
                <a:gd name="T9" fmla="*/ 2147483647 h 360"/>
                <a:gd name="T10" fmla="*/ 2147483647 w 3366"/>
                <a:gd name="T11" fmla="*/ 2147483647 h 360"/>
                <a:gd name="T12" fmla="*/ 2147483647 w 3366"/>
                <a:gd name="T13" fmla="*/ 2147483647 h 360"/>
                <a:gd name="T14" fmla="*/ 2147483647 w 3366"/>
                <a:gd name="T15" fmla="*/ 2147483647 h 360"/>
                <a:gd name="T16" fmla="*/ 2147483647 w 3366"/>
                <a:gd name="T17" fmla="*/ 2147483647 h 360"/>
                <a:gd name="T18" fmla="*/ 2147483647 w 3366"/>
                <a:gd name="T19" fmla="*/ 2147483647 h 360"/>
                <a:gd name="T20" fmla="*/ 2147483647 w 3366"/>
                <a:gd name="T21" fmla="*/ 2147483647 h 360"/>
                <a:gd name="T22" fmla="*/ 2147483647 w 3366"/>
                <a:gd name="T23" fmla="*/ 2147483647 h 360"/>
                <a:gd name="T24" fmla="*/ 2147483647 w 3366"/>
                <a:gd name="T25" fmla="*/ 2147483647 h 360"/>
                <a:gd name="T26" fmla="*/ 2147483647 w 3366"/>
                <a:gd name="T27" fmla="*/ 2147483647 h 360"/>
                <a:gd name="T28" fmla="*/ 2147483647 w 3366"/>
                <a:gd name="T29" fmla="*/ 2147483647 h 360"/>
                <a:gd name="T30" fmla="*/ 2147483647 w 3366"/>
                <a:gd name="T31" fmla="*/ 2147483647 h 360"/>
                <a:gd name="T32" fmla="*/ 2147483647 w 3366"/>
                <a:gd name="T33" fmla="*/ 2147483647 h 360"/>
                <a:gd name="T34" fmla="*/ 2147483647 w 3366"/>
                <a:gd name="T35" fmla="*/ 2147483647 h 360"/>
                <a:gd name="T36" fmla="*/ 2147483647 w 3366"/>
                <a:gd name="T37" fmla="*/ 2147483647 h 360"/>
                <a:gd name="T38" fmla="*/ 2147483647 w 3366"/>
                <a:gd name="T39" fmla="*/ 2147483647 h 360"/>
                <a:gd name="T40" fmla="*/ 2147483647 w 3366"/>
                <a:gd name="T41" fmla="*/ 2147483647 h 360"/>
                <a:gd name="T42" fmla="*/ 2147483647 w 3366"/>
                <a:gd name="T43" fmla="*/ 2147483647 h 360"/>
                <a:gd name="T44" fmla="*/ 2147483647 w 3366"/>
                <a:gd name="T45" fmla="*/ 2147483647 h 360"/>
                <a:gd name="T46" fmla="*/ 2147483647 w 3366"/>
                <a:gd name="T47" fmla="*/ 2147483647 h 360"/>
                <a:gd name="T48" fmla="*/ 2147483647 w 3366"/>
                <a:gd name="T49" fmla="*/ 2147483647 h 360"/>
                <a:gd name="T50" fmla="*/ 2147483647 w 3366"/>
                <a:gd name="T51" fmla="*/ 2147483647 h 360"/>
                <a:gd name="T52" fmla="*/ 2147483647 w 3366"/>
                <a:gd name="T53" fmla="*/ 2147483647 h 360"/>
                <a:gd name="T54" fmla="*/ 2147483647 w 3366"/>
                <a:gd name="T55" fmla="*/ 2147483647 h 360"/>
                <a:gd name="T56" fmla="*/ 2147483647 w 3366"/>
                <a:gd name="T57" fmla="*/ 2147483647 h 360"/>
                <a:gd name="T58" fmla="*/ 2147483647 w 3366"/>
                <a:gd name="T59" fmla="*/ 2147483647 h 360"/>
                <a:gd name="T60" fmla="*/ 2147483647 w 3366"/>
                <a:gd name="T61" fmla="*/ 2147483647 h 360"/>
                <a:gd name="T62" fmla="*/ 2147483647 w 3366"/>
                <a:gd name="T63" fmla="*/ 2147483647 h 3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366"/>
                <a:gd name="T97" fmla="*/ 0 h 360"/>
                <a:gd name="T98" fmla="*/ 3366 w 3366"/>
                <a:gd name="T99" fmla="*/ 360 h 3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366" h="360">
                  <a:moveTo>
                    <a:pt x="6" y="360"/>
                  </a:moveTo>
                  <a:lnTo>
                    <a:pt x="3366" y="360"/>
                  </a:lnTo>
                  <a:lnTo>
                    <a:pt x="3366" y="24"/>
                  </a:lnTo>
                  <a:lnTo>
                    <a:pt x="3174" y="24"/>
                  </a:lnTo>
                  <a:lnTo>
                    <a:pt x="3078" y="60"/>
                  </a:lnTo>
                  <a:lnTo>
                    <a:pt x="3003" y="18"/>
                  </a:lnTo>
                  <a:lnTo>
                    <a:pt x="2895" y="15"/>
                  </a:lnTo>
                  <a:lnTo>
                    <a:pt x="2805" y="54"/>
                  </a:lnTo>
                  <a:lnTo>
                    <a:pt x="2712" y="51"/>
                  </a:lnTo>
                  <a:lnTo>
                    <a:pt x="2649" y="9"/>
                  </a:lnTo>
                  <a:lnTo>
                    <a:pt x="2562" y="33"/>
                  </a:lnTo>
                  <a:lnTo>
                    <a:pt x="2547" y="48"/>
                  </a:lnTo>
                  <a:lnTo>
                    <a:pt x="2493" y="75"/>
                  </a:lnTo>
                  <a:lnTo>
                    <a:pt x="2403" y="18"/>
                  </a:lnTo>
                  <a:lnTo>
                    <a:pt x="2340" y="24"/>
                  </a:lnTo>
                  <a:lnTo>
                    <a:pt x="2274" y="72"/>
                  </a:lnTo>
                  <a:lnTo>
                    <a:pt x="2220" y="51"/>
                  </a:lnTo>
                  <a:lnTo>
                    <a:pt x="2184" y="18"/>
                  </a:lnTo>
                  <a:lnTo>
                    <a:pt x="2160" y="3"/>
                  </a:lnTo>
                  <a:lnTo>
                    <a:pt x="2100" y="15"/>
                  </a:lnTo>
                  <a:lnTo>
                    <a:pt x="2037" y="60"/>
                  </a:lnTo>
                  <a:lnTo>
                    <a:pt x="1968" y="54"/>
                  </a:lnTo>
                  <a:cubicBezTo>
                    <a:pt x="1914" y="15"/>
                    <a:pt x="1902" y="0"/>
                    <a:pt x="1842" y="0"/>
                  </a:cubicBezTo>
                  <a:lnTo>
                    <a:pt x="1779" y="27"/>
                  </a:lnTo>
                  <a:lnTo>
                    <a:pt x="1746" y="63"/>
                  </a:lnTo>
                  <a:lnTo>
                    <a:pt x="1641" y="54"/>
                  </a:lnTo>
                  <a:lnTo>
                    <a:pt x="1626" y="21"/>
                  </a:lnTo>
                  <a:lnTo>
                    <a:pt x="1563" y="12"/>
                  </a:lnTo>
                  <a:lnTo>
                    <a:pt x="1530" y="18"/>
                  </a:lnTo>
                  <a:lnTo>
                    <a:pt x="1488" y="48"/>
                  </a:lnTo>
                  <a:lnTo>
                    <a:pt x="1446" y="72"/>
                  </a:lnTo>
                  <a:lnTo>
                    <a:pt x="1386" y="48"/>
                  </a:lnTo>
                  <a:lnTo>
                    <a:pt x="1323" y="12"/>
                  </a:lnTo>
                  <a:lnTo>
                    <a:pt x="1278" y="27"/>
                  </a:lnTo>
                  <a:lnTo>
                    <a:pt x="1227" y="51"/>
                  </a:lnTo>
                  <a:lnTo>
                    <a:pt x="1167" y="54"/>
                  </a:lnTo>
                  <a:cubicBezTo>
                    <a:pt x="1150" y="29"/>
                    <a:pt x="1136" y="12"/>
                    <a:pt x="1104" y="12"/>
                  </a:cubicBezTo>
                  <a:lnTo>
                    <a:pt x="1071" y="12"/>
                  </a:lnTo>
                  <a:lnTo>
                    <a:pt x="1017" y="51"/>
                  </a:lnTo>
                  <a:lnTo>
                    <a:pt x="984" y="63"/>
                  </a:lnTo>
                  <a:lnTo>
                    <a:pt x="939" y="33"/>
                  </a:lnTo>
                  <a:lnTo>
                    <a:pt x="912" y="15"/>
                  </a:lnTo>
                  <a:lnTo>
                    <a:pt x="861" y="6"/>
                  </a:lnTo>
                  <a:lnTo>
                    <a:pt x="831" y="21"/>
                  </a:lnTo>
                  <a:lnTo>
                    <a:pt x="786" y="57"/>
                  </a:lnTo>
                  <a:lnTo>
                    <a:pt x="750" y="54"/>
                  </a:lnTo>
                  <a:cubicBezTo>
                    <a:pt x="733" y="46"/>
                    <a:pt x="713" y="39"/>
                    <a:pt x="696" y="30"/>
                  </a:cubicBezTo>
                  <a:cubicBezTo>
                    <a:pt x="650" y="3"/>
                    <a:pt x="674" y="9"/>
                    <a:pt x="624" y="9"/>
                  </a:cubicBezTo>
                  <a:lnTo>
                    <a:pt x="588" y="27"/>
                  </a:lnTo>
                  <a:lnTo>
                    <a:pt x="537" y="57"/>
                  </a:lnTo>
                  <a:lnTo>
                    <a:pt x="510" y="72"/>
                  </a:lnTo>
                  <a:lnTo>
                    <a:pt x="453" y="48"/>
                  </a:lnTo>
                  <a:lnTo>
                    <a:pt x="441" y="33"/>
                  </a:lnTo>
                  <a:lnTo>
                    <a:pt x="369" y="15"/>
                  </a:lnTo>
                  <a:lnTo>
                    <a:pt x="345" y="18"/>
                  </a:lnTo>
                  <a:cubicBezTo>
                    <a:pt x="340" y="22"/>
                    <a:pt x="336" y="27"/>
                    <a:pt x="330" y="30"/>
                  </a:cubicBezTo>
                  <a:cubicBezTo>
                    <a:pt x="324" y="33"/>
                    <a:pt x="312" y="36"/>
                    <a:pt x="312" y="36"/>
                  </a:cubicBezTo>
                  <a:cubicBezTo>
                    <a:pt x="298" y="31"/>
                    <a:pt x="303" y="36"/>
                    <a:pt x="294" y="45"/>
                  </a:cubicBezTo>
                  <a:lnTo>
                    <a:pt x="276" y="45"/>
                  </a:lnTo>
                  <a:lnTo>
                    <a:pt x="207" y="69"/>
                  </a:lnTo>
                  <a:lnTo>
                    <a:pt x="132" y="27"/>
                  </a:lnTo>
                  <a:lnTo>
                    <a:pt x="63" y="24"/>
                  </a:lnTo>
                  <a:lnTo>
                    <a:pt x="0" y="21"/>
                  </a:lnTo>
                  <a:lnTo>
                    <a:pt x="6" y="360"/>
                  </a:lnTo>
                  <a:close/>
                </a:path>
              </a:pathLst>
            </a:cu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05" name="Rectangle 120"/>
            <p:cNvSpPr>
              <a:spLocks noChangeArrowheads="1"/>
            </p:cNvSpPr>
            <p:nvPr/>
          </p:nvSpPr>
          <p:spPr bwMode="auto">
            <a:xfrm>
              <a:off x="2895600" y="3506877"/>
              <a:ext cx="5334000" cy="304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5" rIns="91429" bIns="4571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306" name="Rectangle 5"/>
            <p:cNvSpPr>
              <a:spLocks noChangeArrowheads="1"/>
            </p:cNvSpPr>
            <p:nvPr/>
          </p:nvSpPr>
          <p:spPr bwMode="auto">
            <a:xfrm>
              <a:off x="3198813" y="2676615"/>
              <a:ext cx="4724400" cy="2905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5" rIns="91429" bIns="4571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307" name="Line 6"/>
            <p:cNvSpPr>
              <a:spLocks noChangeShapeType="1"/>
            </p:cNvSpPr>
            <p:nvPr/>
          </p:nvSpPr>
          <p:spPr bwMode="auto">
            <a:xfrm>
              <a:off x="5830888" y="3811677"/>
              <a:ext cx="0" cy="10048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08" name="Line 7"/>
            <p:cNvSpPr>
              <a:spLocks noChangeShapeType="1"/>
            </p:cNvSpPr>
            <p:nvPr/>
          </p:nvSpPr>
          <p:spPr bwMode="auto">
            <a:xfrm>
              <a:off x="5376863" y="4802277"/>
              <a:ext cx="8747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09" name="Line 8"/>
            <p:cNvSpPr>
              <a:spLocks noChangeShapeType="1"/>
            </p:cNvSpPr>
            <p:nvPr/>
          </p:nvSpPr>
          <p:spPr bwMode="auto">
            <a:xfrm>
              <a:off x="5524500" y="5030877"/>
              <a:ext cx="6111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10" name="Line 9"/>
            <p:cNvSpPr>
              <a:spLocks noChangeShapeType="1"/>
            </p:cNvSpPr>
            <p:nvPr/>
          </p:nvSpPr>
          <p:spPr bwMode="auto">
            <a:xfrm>
              <a:off x="5830888" y="5030877"/>
              <a:ext cx="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11" name="Line 10"/>
            <p:cNvSpPr>
              <a:spLocks noChangeShapeType="1"/>
            </p:cNvSpPr>
            <p:nvPr/>
          </p:nvSpPr>
          <p:spPr bwMode="auto">
            <a:xfrm>
              <a:off x="4960939" y="5556340"/>
              <a:ext cx="15906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12" name="Line 11"/>
            <p:cNvSpPr>
              <a:spLocks noChangeShapeType="1"/>
            </p:cNvSpPr>
            <p:nvPr/>
          </p:nvSpPr>
          <p:spPr bwMode="auto">
            <a:xfrm flipH="1">
              <a:off x="5029200" y="5564277"/>
              <a:ext cx="45720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13" name="Line 12"/>
            <p:cNvSpPr>
              <a:spLocks noChangeShapeType="1"/>
            </p:cNvSpPr>
            <p:nvPr/>
          </p:nvSpPr>
          <p:spPr bwMode="auto">
            <a:xfrm flipH="1">
              <a:off x="5410200" y="5564277"/>
              <a:ext cx="45720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14" name="Line 13"/>
            <p:cNvSpPr>
              <a:spLocks noChangeShapeType="1"/>
            </p:cNvSpPr>
            <p:nvPr/>
          </p:nvSpPr>
          <p:spPr bwMode="auto">
            <a:xfrm flipH="1">
              <a:off x="5791200" y="5564277"/>
              <a:ext cx="45720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15" name="Text Box 14"/>
            <p:cNvSpPr txBox="1">
              <a:spLocks noChangeArrowheads="1"/>
            </p:cNvSpPr>
            <p:nvPr/>
          </p:nvSpPr>
          <p:spPr bwMode="auto">
            <a:xfrm>
              <a:off x="3041650" y="344337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16" name="Text Box 15"/>
            <p:cNvSpPr txBox="1">
              <a:spLocks noChangeArrowheads="1"/>
            </p:cNvSpPr>
            <p:nvPr/>
          </p:nvSpPr>
          <p:spPr bwMode="auto">
            <a:xfrm>
              <a:off x="3402014" y="344337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17" name="Text Box 16"/>
            <p:cNvSpPr txBox="1">
              <a:spLocks noChangeArrowheads="1"/>
            </p:cNvSpPr>
            <p:nvPr/>
          </p:nvSpPr>
          <p:spPr bwMode="auto">
            <a:xfrm>
              <a:off x="3789364" y="344337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18" name="Text Box 17"/>
            <p:cNvSpPr txBox="1">
              <a:spLocks noChangeArrowheads="1"/>
            </p:cNvSpPr>
            <p:nvPr/>
          </p:nvSpPr>
          <p:spPr bwMode="auto">
            <a:xfrm>
              <a:off x="4260850" y="344337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19" name="Text Box 18"/>
            <p:cNvSpPr txBox="1">
              <a:spLocks noChangeArrowheads="1"/>
            </p:cNvSpPr>
            <p:nvPr/>
          </p:nvSpPr>
          <p:spPr bwMode="auto">
            <a:xfrm>
              <a:off x="4621213" y="344337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20" name="Text Box 19"/>
            <p:cNvSpPr txBox="1">
              <a:spLocks noChangeArrowheads="1"/>
            </p:cNvSpPr>
            <p:nvPr/>
          </p:nvSpPr>
          <p:spPr bwMode="auto">
            <a:xfrm>
              <a:off x="5008564" y="344337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21" name="Text Box 22"/>
            <p:cNvSpPr txBox="1">
              <a:spLocks noChangeArrowheads="1"/>
            </p:cNvSpPr>
            <p:nvPr/>
          </p:nvSpPr>
          <p:spPr bwMode="auto">
            <a:xfrm>
              <a:off x="6337300" y="344337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22" name="Text Box 23"/>
            <p:cNvSpPr txBox="1">
              <a:spLocks noChangeArrowheads="1"/>
            </p:cNvSpPr>
            <p:nvPr/>
          </p:nvSpPr>
          <p:spPr bwMode="auto">
            <a:xfrm>
              <a:off x="6808789" y="344337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23" name="Text Box 24"/>
            <p:cNvSpPr txBox="1">
              <a:spLocks noChangeArrowheads="1"/>
            </p:cNvSpPr>
            <p:nvPr/>
          </p:nvSpPr>
          <p:spPr bwMode="auto">
            <a:xfrm>
              <a:off x="7169150" y="344337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24" name="Text Box 25"/>
            <p:cNvSpPr txBox="1">
              <a:spLocks noChangeArrowheads="1"/>
            </p:cNvSpPr>
            <p:nvPr/>
          </p:nvSpPr>
          <p:spPr bwMode="auto">
            <a:xfrm>
              <a:off x="7556500" y="344337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25" name="Text Box 26"/>
            <p:cNvSpPr txBox="1">
              <a:spLocks noChangeArrowheads="1"/>
            </p:cNvSpPr>
            <p:nvPr/>
          </p:nvSpPr>
          <p:spPr bwMode="auto">
            <a:xfrm>
              <a:off x="5238744" y="3429000"/>
              <a:ext cx="1356190" cy="420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Electrode</a:t>
              </a:r>
            </a:p>
          </p:txBody>
        </p:sp>
        <p:sp>
          <p:nvSpPr>
            <p:cNvPr id="326" name="Text Box 27"/>
            <p:cNvSpPr txBox="1">
              <a:spLocks noChangeArrowheads="1"/>
            </p:cNvSpPr>
            <p:nvPr/>
          </p:nvSpPr>
          <p:spPr bwMode="auto">
            <a:xfrm>
              <a:off x="8799515" y="2733765"/>
              <a:ext cx="1617565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Dielectrics</a:t>
              </a:r>
            </a:p>
          </p:txBody>
        </p:sp>
        <p:sp>
          <p:nvSpPr>
            <p:cNvPr id="327" name="Text Box 28"/>
            <p:cNvSpPr txBox="1">
              <a:spLocks noChangeArrowheads="1"/>
            </p:cNvSpPr>
            <p:nvPr/>
          </p:nvSpPr>
          <p:spPr bwMode="auto">
            <a:xfrm>
              <a:off x="5238744" y="2600273"/>
              <a:ext cx="968831" cy="420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Wafer</a:t>
              </a:r>
            </a:p>
          </p:txBody>
        </p:sp>
        <p:sp>
          <p:nvSpPr>
            <p:cNvPr id="328" name="Text Box 44"/>
            <p:cNvSpPr txBox="1">
              <a:spLocks noChangeArrowheads="1"/>
            </p:cNvSpPr>
            <p:nvPr/>
          </p:nvSpPr>
          <p:spPr bwMode="auto">
            <a:xfrm>
              <a:off x="3041650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29" name="Text Box 45"/>
            <p:cNvSpPr txBox="1">
              <a:spLocks noChangeArrowheads="1"/>
            </p:cNvSpPr>
            <p:nvPr/>
          </p:nvSpPr>
          <p:spPr bwMode="auto">
            <a:xfrm>
              <a:off x="3402014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30" name="Text Box 46"/>
            <p:cNvSpPr txBox="1">
              <a:spLocks noChangeArrowheads="1"/>
            </p:cNvSpPr>
            <p:nvPr/>
          </p:nvSpPr>
          <p:spPr bwMode="auto">
            <a:xfrm>
              <a:off x="3789364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31" name="Text Box 47"/>
            <p:cNvSpPr txBox="1">
              <a:spLocks noChangeArrowheads="1"/>
            </p:cNvSpPr>
            <p:nvPr/>
          </p:nvSpPr>
          <p:spPr bwMode="auto">
            <a:xfrm>
              <a:off x="4260850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32" name="Text Box 48"/>
            <p:cNvSpPr txBox="1">
              <a:spLocks noChangeArrowheads="1"/>
            </p:cNvSpPr>
            <p:nvPr/>
          </p:nvSpPr>
          <p:spPr bwMode="auto">
            <a:xfrm>
              <a:off x="4621214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33" name="Text Box 49"/>
            <p:cNvSpPr txBox="1">
              <a:spLocks noChangeArrowheads="1"/>
            </p:cNvSpPr>
            <p:nvPr/>
          </p:nvSpPr>
          <p:spPr bwMode="auto">
            <a:xfrm>
              <a:off x="5008564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34" name="Text Box 50"/>
            <p:cNvSpPr txBox="1">
              <a:spLocks noChangeArrowheads="1"/>
            </p:cNvSpPr>
            <p:nvPr/>
          </p:nvSpPr>
          <p:spPr bwMode="auto">
            <a:xfrm>
              <a:off x="5589589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35" name="Text Box 51"/>
            <p:cNvSpPr txBox="1">
              <a:spLocks noChangeArrowheads="1"/>
            </p:cNvSpPr>
            <p:nvPr/>
          </p:nvSpPr>
          <p:spPr bwMode="auto">
            <a:xfrm>
              <a:off x="5949951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36" name="Text Box 52"/>
            <p:cNvSpPr txBox="1">
              <a:spLocks noChangeArrowheads="1"/>
            </p:cNvSpPr>
            <p:nvPr/>
          </p:nvSpPr>
          <p:spPr bwMode="auto">
            <a:xfrm>
              <a:off x="6337301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37" name="Text Box 53"/>
            <p:cNvSpPr txBox="1">
              <a:spLocks noChangeArrowheads="1"/>
            </p:cNvSpPr>
            <p:nvPr/>
          </p:nvSpPr>
          <p:spPr bwMode="auto">
            <a:xfrm>
              <a:off x="6808789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38" name="Text Box 54"/>
            <p:cNvSpPr txBox="1">
              <a:spLocks noChangeArrowheads="1"/>
            </p:cNvSpPr>
            <p:nvPr/>
          </p:nvSpPr>
          <p:spPr bwMode="auto">
            <a:xfrm>
              <a:off x="7169150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39" name="Text Box 55"/>
            <p:cNvSpPr txBox="1">
              <a:spLocks noChangeArrowheads="1"/>
            </p:cNvSpPr>
            <p:nvPr/>
          </p:nvSpPr>
          <p:spPr bwMode="auto">
            <a:xfrm>
              <a:off x="7556500" y="2890927"/>
              <a:ext cx="41793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+</a:t>
              </a:r>
            </a:p>
          </p:txBody>
        </p:sp>
        <p:sp>
          <p:nvSpPr>
            <p:cNvPr id="340" name="Line 56"/>
            <p:cNvSpPr>
              <a:spLocks noChangeShapeType="1"/>
            </p:cNvSpPr>
            <p:nvPr/>
          </p:nvSpPr>
          <p:spPr bwMode="auto">
            <a:xfrm flipV="1">
              <a:off x="6853238" y="307190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41" name="Line 57"/>
            <p:cNvSpPr>
              <a:spLocks noChangeShapeType="1"/>
            </p:cNvSpPr>
            <p:nvPr/>
          </p:nvSpPr>
          <p:spPr bwMode="auto">
            <a:xfrm flipV="1">
              <a:off x="6853238" y="2433727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42" name="Text Box 58"/>
            <p:cNvSpPr txBox="1">
              <a:spLocks noChangeArrowheads="1"/>
            </p:cNvSpPr>
            <p:nvPr/>
          </p:nvSpPr>
          <p:spPr bwMode="auto">
            <a:xfrm>
              <a:off x="6551613" y="2219415"/>
              <a:ext cx="396739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y</a:t>
              </a:r>
            </a:p>
          </p:txBody>
        </p:sp>
        <p:sp>
          <p:nvSpPr>
            <p:cNvPr id="343" name="Text Box 59"/>
            <p:cNvSpPr txBox="1">
              <a:spLocks noChangeArrowheads="1"/>
            </p:cNvSpPr>
            <p:nvPr/>
          </p:nvSpPr>
          <p:spPr bwMode="auto">
            <a:xfrm>
              <a:off x="5029202" y="4726078"/>
              <a:ext cx="464562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V</a:t>
              </a:r>
            </a:p>
          </p:txBody>
        </p:sp>
        <p:sp>
          <p:nvSpPr>
            <p:cNvPr id="344" name="Line 60"/>
            <p:cNvSpPr>
              <a:spLocks noChangeShapeType="1"/>
            </p:cNvSpPr>
            <p:nvPr/>
          </p:nvSpPr>
          <p:spPr bwMode="auto">
            <a:xfrm>
              <a:off x="3443288" y="2981415"/>
              <a:ext cx="0" cy="228600"/>
            </a:xfrm>
            <a:prstGeom prst="line">
              <a:avLst/>
            </a:prstGeom>
            <a:noFill/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45" name="Line 61"/>
            <p:cNvSpPr>
              <a:spLocks noChangeShapeType="1"/>
            </p:cNvSpPr>
            <p:nvPr/>
          </p:nvSpPr>
          <p:spPr bwMode="auto">
            <a:xfrm>
              <a:off x="3367088" y="3210015"/>
              <a:ext cx="1524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46" name="Line 62"/>
            <p:cNvSpPr>
              <a:spLocks noChangeShapeType="1"/>
            </p:cNvSpPr>
            <p:nvPr/>
          </p:nvSpPr>
          <p:spPr bwMode="auto">
            <a:xfrm>
              <a:off x="3367088" y="3283040"/>
              <a:ext cx="1524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47" name="Line 63"/>
            <p:cNvSpPr>
              <a:spLocks noChangeShapeType="1"/>
            </p:cNvSpPr>
            <p:nvPr/>
          </p:nvSpPr>
          <p:spPr bwMode="auto">
            <a:xfrm>
              <a:off x="3443288" y="3289390"/>
              <a:ext cx="0" cy="228600"/>
            </a:xfrm>
            <a:prstGeom prst="line">
              <a:avLst/>
            </a:prstGeom>
            <a:noFill/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48" name="Line 64"/>
            <p:cNvSpPr>
              <a:spLocks noChangeShapeType="1"/>
            </p:cNvSpPr>
            <p:nvPr/>
          </p:nvSpPr>
          <p:spPr bwMode="auto">
            <a:xfrm flipH="1">
              <a:off x="2436813" y="2981415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49" name="Line 65"/>
            <p:cNvSpPr>
              <a:spLocks noChangeShapeType="1"/>
            </p:cNvSpPr>
            <p:nvPr/>
          </p:nvSpPr>
          <p:spPr bwMode="auto">
            <a:xfrm flipH="1">
              <a:off x="2436813" y="350529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50" name="Line 66"/>
            <p:cNvSpPr>
              <a:spLocks noChangeShapeType="1"/>
            </p:cNvSpPr>
            <p:nvPr/>
          </p:nvSpPr>
          <p:spPr bwMode="auto">
            <a:xfrm flipV="1">
              <a:off x="2630488" y="2433727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51" name="Line 67"/>
            <p:cNvSpPr>
              <a:spLocks noChangeShapeType="1"/>
            </p:cNvSpPr>
            <p:nvPr/>
          </p:nvSpPr>
          <p:spPr bwMode="auto">
            <a:xfrm flipV="1">
              <a:off x="2624138" y="349100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52" name="Text Box 68"/>
            <p:cNvSpPr txBox="1">
              <a:spLocks noChangeArrowheads="1"/>
            </p:cNvSpPr>
            <p:nvPr/>
          </p:nvSpPr>
          <p:spPr bwMode="auto">
            <a:xfrm>
              <a:off x="2444751" y="3017928"/>
              <a:ext cx="413695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d</a:t>
              </a:r>
            </a:p>
          </p:txBody>
        </p:sp>
        <p:sp>
          <p:nvSpPr>
            <p:cNvPr id="354" name="Text Box 74"/>
            <p:cNvSpPr txBox="1">
              <a:spLocks noChangeArrowheads="1"/>
            </p:cNvSpPr>
            <p:nvPr/>
          </p:nvSpPr>
          <p:spPr bwMode="auto">
            <a:xfrm>
              <a:off x="3414713" y="2560727"/>
              <a:ext cx="260350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‐</a:t>
              </a:r>
            </a:p>
          </p:txBody>
        </p:sp>
        <p:sp>
          <p:nvSpPr>
            <p:cNvPr id="355" name="Text Box 75"/>
            <p:cNvSpPr txBox="1">
              <a:spLocks noChangeArrowheads="1"/>
            </p:cNvSpPr>
            <p:nvPr/>
          </p:nvSpPr>
          <p:spPr bwMode="auto">
            <a:xfrm>
              <a:off x="3848100" y="2560727"/>
              <a:ext cx="260350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‐</a:t>
              </a:r>
            </a:p>
          </p:txBody>
        </p:sp>
        <p:sp>
          <p:nvSpPr>
            <p:cNvPr id="356" name="Text Box 76"/>
            <p:cNvSpPr txBox="1">
              <a:spLocks noChangeArrowheads="1"/>
            </p:cNvSpPr>
            <p:nvPr/>
          </p:nvSpPr>
          <p:spPr bwMode="auto">
            <a:xfrm>
              <a:off x="4300538" y="2560727"/>
              <a:ext cx="260350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‐</a:t>
              </a:r>
            </a:p>
          </p:txBody>
        </p:sp>
        <p:sp>
          <p:nvSpPr>
            <p:cNvPr id="357" name="Text Box 77"/>
            <p:cNvSpPr txBox="1">
              <a:spLocks noChangeArrowheads="1"/>
            </p:cNvSpPr>
            <p:nvPr/>
          </p:nvSpPr>
          <p:spPr bwMode="auto">
            <a:xfrm>
              <a:off x="4679950" y="2560727"/>
              <a:ext cx="260350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‐</a:t>
              </a:r>
            </a:p>
          </p:txBody>
        </p:sp>
        <p:sp>
          <p:nvSpPr>
            <p:cNvPr id="358" name="Text Box 78"/>
            <p:cNvSpPr txBox="1">
              <a:spLocks noChangeArrowheads="1"/>
            </p:cNvSpPr>
            <p:nvPr/>
          </p:nvSpPr>
          <p:spPr bwMode="auto">
            <a:xfrm>
              <a:off x="5049839" y="2560727"/>
              <a:ext cx="260350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‐</a:t>
              </a:r>
            </a:p>
          </p:txBody>
        </p:sp>
        <p:sp>
          <p:nvSpPr>
            <p:cNvPr id="359" name="Text Box 80"/>
            <p:cNvSpPr txBox="1">
              <a:spLocks noChangeArrowheads="1"/>
            </p:cNvSpPr>
            <p:nvPr/>
          </p:nvSpPr>
          <p:spPr bwMode="auto">
            <a:xfrm>
              <a:off x="6010276" y="2560727"/>
              <a:ext cx="260350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‐</a:t>
              </a:r>
            </a:p>
          </p:txBody>
        </p:sp>
        <p:sp>
          <p:nvSpPr>
            <p:cNvPr id="360" name="Text Box 81"/>
            <p:cNvSpPr txBox="1">
              <a:spLocks noChangeArrowheads="1"/>
            </p:cNvSpPr>
            <p:nvPr/>
          </p:nvSpPr>
          <p:spPr bwMode="auto">
            <a:xfrm>
              <a:off x="6380164" y="2560727"/>
              <a:ext cx="260350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‐</a:t>
              </a:r>
            </a:p>
          </p:txBody>
        </p:sp>
        <p:sp>
          <p:nvSpPr>
            <p:cNvPr id="361" name="Text Box 82"/>
            <p:cNvSpPr txBox="1">
              <a:spLocks noChangeArrowheads="1"/>
            </p:cNvSpPr>
            <p:nvPr/>
          </p:nvSpPr>
          <p:spPr bwMode="auto">
            <a:xfrm>
              <a:off x="6861176" y="2560727"/>
              <a:ext cx="260350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‐</a:t>
              </a:r>
            </a:p>
          </p:txBody>
        </p:sp>
        <p:sp>
          <p:nvSpPr>
            <p:cNvPr id="362" name="Text Box 83"/>
            <p:cNvSpPr txBox="1">
              <a:spLocks noChangeArrowheads="1"/>
            </p:cNvSpPr>
            <p:nvPr/>
          </p:nvSpPr>
          <p:spPr bwMode="auto">
            <a:xfrm>
              <a:off x="7202488" y="2560727"/>
              <a:ext cx="260350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‐</a:t>
              </a:r>
            </a:p>
          </p:txBody>
        </p:sp>
        <p:sp>
          <p:nvSpPr>
            <p:cNvPr id="363" name="Text Box 84"/>
            <p:cNvSpPr txBox="1">
              <a:spLocks noChangeArrowheads="1"/>
            </p:cNvSpPr>
            <p:nvPr/>
          </p:nvSpPr>
          <p:spPr bwMode="auto">
            <a:xfrm>
              <a:off x="7589838" y="2560727"/>
              <a:ext cx="260350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‐</a:t>
              </a:r>
            </a:p>
          </p:txBody>
        </p:sp>
        <p:sp>
          <p:nvSpPr>
            <p:cNvPr id="364" name="Line 85"/>
            <p:cNvSpPr>
              <a:spLocks noChangeShapeType="1"/>
            </p:cNvSpPr>
            <p:nvPr/>
          </p:nvSpPr>
          <p:spPr bwMode="auto">
            <a:xfrm>
              <a:off x="3789363" y="1209765"/>
              <a:ext cx="10398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65" name="AutoShape 86"/>
            <p:cNvSpPr>
              <a:spLocks noChangeArrowheads="1"/>
            </p:cNvSpPr>
            <p:nvPr/>
          </p:nvSpPr>
          <p:spPr bwMode="auto">
            <a:xfrm>
              <a:off x="3427413" y="1686016"/>
              <a:ext cx="4419600" cy="523875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lIns="91429" tIns="45715" rIns="91429" bIns="4571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366" name="Line 87"/>
            <p:cNvSpPr>
              <a:spLocks noChangeShapeType="1"/>
            </p:cNvSpPr>
            <p:nvPr/>
          </p:nvSpPr>
          <p:spPr bwMode="auto">
            <a:xfrm flipV="1">
              <a:off x="4065588" y="1590766"/>
              <a:ext cx="87312" cy="46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67" name="Line 88"/>
            <p:cNvSpPr>
              <a:spLocks noChangeShapeType="1"/>
            </p:cNvSpPr>
            <p:nvPr/>
          </p:nvSpPr>
          <p:spPr bwMode="auto">
            <a:xfrm flipH="1" flipV="1">
              <a:off x="3979864" y="1536790"/>
              <a:ext cx="168275" cy="49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68" name="Line 89"/>
            <p:cNvSpPr>
              <a:spLocks noChangeShapeType="1"/>
            </p:cNvSpPr>
            <p:nvPr/>
          </p:nvSpPr>
          <p:spPr bwMode="auto">
            <a:xfrm flipV="1">
              <a:off x="3978275" y="1463765"/>
              <a:ext cx="165100" cy="68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69" name="Line 90"/>
            <p:cNvSpPr>
              <a:spLocks noChangeShapeType="1"/>
            </p:cNvSpPr>
            <p:nvPr/>
          </p:nvSpPr>
          <p:spPr bwMode="auto">
            <a:xfrm flipH="1" flipV="1">
              <a:off x="3979864" y="1412965"/>
              <a:ext cx="168275" cy="49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70" name="Line 91"/>
            <p:cNvSpPr>
              <a:spLocks noChangeShapeType="1"/>
            </p:cNvSpPr>
            <p:nvPr/>
          </p:nvSpPr>
          <p:spPr bwMode="auto">
            <a:xfrm flipV="1">
              <a:off x="3978275" y="1339940"/>
              <a:ext cx="165100" cy="68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71" name="Line 92"/>
            <p:cNvSpPr>
              <a:spLocks noChangeShapeType="1"/>
            </p:cNvSpPr>
            <p:nvPr/>
          </p:nvSpPr>
          <p:spPr bwMode="auto">
            <a:xfrm flipH="1" flipV="1">
              <a:off x="4067176" y="1314541"/>
              <a:ext cx="80963" cy="269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72" name="Line 93"/>
            <p:cNvSpPr>
              <a:spLocks noChangeShapeType="1"/>
            </p:cNvSpPr>
            <p:nvPr/>
          </p:nvSpPr>
          <p:spPr bwMode="auto">
            <a:xfrm flipH="1">
              <a:off x="3987800" y="885915"/>
              <a:ext cx="160338" cy="311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73" name="Line 94"/>
            <p:cNvSpPr>
              <a:spLocks noChangeShapeType="1"/>
            </p:cNvSpPr>
            <p:nvPr/>
          </p:nvSpPr>
          <p:spPr bwMode="auto">
            <a:xfrm flipH="1">
              <a:off x="4227514" y="885915"/>
              <a:ext cx="160337" cy="311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74" name="Line 95"/>
            <p:cNvSpPr>
              <a:spLocks noChangeShapeType="1"/>
            </p:cNvSpPr>
            <p:nvPr/>
          </p:nvSpPr>
          <p:spPr bwMode="auto">
            <a:xfrm flipH="1">
              <a:off x="4494214" y="885915"/>
              <a:ext cx="160337" cy="311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75" name="Line 96"/>
            <p:cNvSpPr>
              <a:spLocks noChangeShapeType="1"/>
            </p:cNvSpPr>
            <p:nvPr/>
          </p:nvSpPr>
          <p:spPr bwMode="auto">
            <a:xfrm>
              <a:off x="3789363" y="1209765"/>
              <a:ext cx="10398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76" name="Line 97"/>
            <p:cNvSpPr>
              <a:spLocks noChangeShapeType="1"/>
            </p:cNvSpPr>
            <p:nvPr/>
          </p:nvSpPr>
          <p:spPr bwMode="auto">
            <a:xfrm>
              <a:off x="4292600" y="1344702"/>
              <a:ext cx="514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77" name="Line 98"/>
            <p:cNvSpPr>
              <a:spLocks noChangeShapeType="1"/>
            </p:cNvSpPr>
            <p:nvPr/>
          </p:nvSpPr>
          <p:spPr bwMode="auto">
            <a:xfrm flipV="1">
              <a:off x="4067175" y="1205002"/>
              <a:ext cx="0" cy="122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78" name="Line 99"/>
            <p:cNvSpPr>
              <a:spLocks noChangeShapeType="1"/>
            </p:cNvSpPr>
            <p:nvPr/>
          </p:nvSpPr>
          <p:spPr bwMode="auto">
            <a:xfrm>
              <a:off x="4525963" y="1212940"/>
              <a:ext cx="0" cy="133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79" name="Line 100"/>
            <p:cNvSpPr>
              <a:spLocks noChangeShapeType="1"/>
            </p:cNvSpPr>
            <p:nvPr/>
          </p:nvSpPr>
          <p:spPr bwMode="auto">
            <a:xfrm>
              <a:off x="4292600" y="1468527"/>
              <a:ext cx="514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80" name="Line 101"/>
            <p:cNvSpPr>
              <a:spLocks noChangeShapeType="1"/>
            </p:cNvSpPr>
            <p:nvPr/>
          </p:nvSpPr>
          <p:spPr bwMode="auto">
            <a:xfrm flipV="1">
              <a:off x="4067175" y="1633627"/>
              <a:ext cx="0" cy="46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81" name="Line 102"/>
            <p:cNvSpPr>
              <a:spLocks noChangeShapeType="1"/>
            </p:cNvSpPr>
            <p:nvPr/>
          </p:nvSpPr>
          <p:spPr bwMode="auto">
            <a:xfrm>
              <a:off x="4525963" y="1474878"/>
              <a:ext cx="0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82" name="Line 103"/>
            <p:cNvSpPr>
              <a:spLocks noChangeShapeType="1"/>
            </p:cNvSpPr>
            <p:nvPr/>
          </p:nvSpPr>
          <p:spPr bwMode="auto">
            <a:xfrm flipV="1">
              <a:off x="4065588" y="2594066"/>
              <a:ext cx="87312" cy="46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83" name="Line 104"/>
            <p:cNvSpPr>
              <a:spLocks noChangeShapeType="1"/>
            </p:cNvSpPr>
            <p:nvPr/>
          </p:nvSpPr>
          <p:spPr bwMode="auto">
            <a:xfrm flipH="1" flipV="1">
              <a:off x="3979864" y="2540090"/>
              <a:ext cx="168275" cy="49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84" name="Line 105"/>
            <p:cNvSpPr>
              <a:spLocks noChangeShapeType="1"/>
            </p:cNvSpPr>
            <p:nvPr/>
          </p:nvSpPr>
          <p:spPr bwMode="auto">
            <a:xfrm flipV="1">
              <a:off x="3978275" y="2467065"/>
              <a:ext cx="165100" cy="68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85" name="Line 106"/>
            <p:cNvSpPr>
              <a:spLocks noChangeShapeType="1"/>
            </p:cNvSpPr>
            <p:nvPr/>
          </p:nvSpPr>
          <p:spPr bwMode="auto">
            <a:xfrm flipH="1" flipV="1">
              <a:off x="3979864" y="2416265"/>
              <a:ext cx="168275" cy="49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86" name="Line 107"/>
            <p:cNvSpPr>
              <a:spLocks noChangeShapeType="1"/>
            </p:cNvSpPr>
            <p:nvPr/>
          </p:nvSpPr>
          <p:spPr bwMode="auto">
            <a:xfrm flipV="1">
              <a:off x="3978275" y="2343240"/>
              <a:ext cx="165100" cy="68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87" name="Line 108"/>
            <p:cNvSpPr>
              <a:spLocks noChangeShapeType="1"/>
            </p:cNvSpPr>
            <p:nvPr/>
          </p:nvSpPr>
          <p:spPr bwMode="auto">
            <a:xfrm flipH="1" flipV="1">
              <a:off x="4067176" y="2317841"/>
              <a:ext cx="80963" cy="269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88" name="Line 109"/>
            <p:cNvSpPr>
              <a:spLocks noChangeShapeType="1"/>
            </p:cNvSpPr>
            <p:nvPr/>
          </p:nvSpPr>
          <p:spPr bwMode="auto">
            <a:xfrm>
              <a:off x="4292600" y="2348002"/>
              <a:ext cx="514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89" name="Line 110"/>
            <p:cNvSpPr>
              <a:spLocks noChangeShapeType="1"/>
            </p:cNvSpPr>
            <p:nvPr/>
          </p:nvSpPr>
          <p:spPr bwMode="auto">
            <a:xfrm flipV="1">
              <a:off x="4067175" y="2208302"/>
              <a:ext cx="0" cy="122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90" name="Line 111"/>
            <p:cNvSpPr>
              <a:spLocks noChangeShapeType="1"/>
            </p:cNvSpPr>
            <p:nvPr/>
          </p:nvSpPr>
          <p:spPr bwMode="auto">
            <a:xfrm>
              <a:off x="4525963" y="2216240"/>
              <a:ext cx="0" cy="133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91" name="Line 112"/>
            <p:cNvSpPr>
              <a:spLocks noChangeShapeType="1"/>
            </p:cNvSpPr>
            <p:nvPr/>
          </p:nvSpPr>
          <p:spPr bwMode="auto">
            <a:xfrm>
              <a:off x="4292600" y="2471827"/>
              <a:ext cx="514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92" name="Line 113"/>
            <p:cNvSpPr>
              <a:spLocks noChangeShapeType="1"/>
            </p:cNvSpPr>
            <p:nvPr/>
          </p:nvSpPr>
          <p:spPr bwMode="auto">
            <a:xfrm flipV="1">
              <a:off x="4067175" y="2636927"/>
              <a:ext cx="0" cy="46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93" name="Line 114"/>
            <p:cNvSpPr>
              <a:spLocks noChangeShapeType="1"/>
            </p:cNvSpPr>
            <p:nvPr/>
          </p:nvSpPr>
          <p:spPr bwMode="auto">
            <a:xfrm>
              <a:off x="4525963" y="2478178"/>
              <a:ext cx="0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94" name="Freeform 115"/>
            <p:cNvSpPr>
              <a:spLocks/>
            </p:cNvSpPr>
            <p:nvPr/>
          </p:nvSpPr>
          <p:spPr bwMode="auto">
            <a:xfrm>
              <a:off x="7751763" y="2998877"/>
              <a:ext cx="1066800" cy="381000"/>
            </a:xfrm>
            <a:custGeom>
              <a:avLst/>
              <a:gdLst>
                <a:gd name="T0" fmla="*/ 2147483647 w 672"/>
                <a:gd name="T1" fmla="*/ 0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0 w 672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672" y="0"/>
                  </a:moveTo>
                  <a:cubicBezTo>
                    <a:pt x="528" y="8"/>
                    <a:pt x="384" y="16"/>
                    <a:pt x="288" y="48"/>
                  </a:cubicBezTo>
                  <a:cubicBezTo>
                    <a:pt x="192" y="80"/>
                    <a:pt x="144" y="160"/>
                    <a:pt x="96" y="192"/>
                  </a:cubicBezTo>
                  <a:cubicBezTo>
                    <a:pt x="48" y="224"/>
                    <a:pt x="24" y="232"/>
                    <a:pt x="0" y="2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95" name="Text Box 116"/>
            <p:cNvSpPr txBox="1">
              <a:spLocks noChangeArrowheads="1"/>
            </p:cNvSpPr>
            <p:nvPr/>
          </p:nvSpPr>
          <p:spPr bwMode="auto">
            <a:xfrm>
              <a:off x="7827964" y="3087778"/>
              <a:ext cx="375544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ε</a:t>
              </a:r>
            </a:p>
          </p:txBody>
        </p:sp>
        <p:sp>
          <p:nvSpPr>
            <p:cNvPr id="396" name="Text Box 117"/>
            <p:cNvSpPr txBox="1">
              <a:spLocks noChangeArrowheads="1"/>
            </p:cNvSpPr>
            <p:nvPr/>
          </p:nvSpPr>
          <p:spPr bwMode="auto">
            <a:xfrm>
              <a:off x="7454901" y="2200367"/>
              <a:ext cx="477279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ε</a:t>
              </a:r>
              <a:r>
                <a:rPr kumimoji="1" lang="en-US" altLang="ja-JP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97" name="Text Box 118"/>
            <p:cNvSpPr txBox="1">
              <a:spLocks noChangeArrowheads="1"/>
            </p:cNvSpPr>
            <p:nvPr/>
          </p:nvSpPr>
          <p:spPr bwMode="auto">
            <a:xfrm>
              <a:off x="5106988" y="1714488"/>
              <a:ext cx="1193667" cy="45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5" rIns="91429" bIns="45715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rPr>
                <a:t>Plasma</a:t>
              </a:r>
            </a:p>
          </p:txBody>
        </p:sp>
      </p:grpSp>
      <p:sp>
        <p:nvSpPr>
          <p:cNvPr id="399" name="文字方塊 398"/>
          <p:cNvSpPr txBox="1"/>
          <p:nvPr/>
        </p:nvSpPr>
        <p:spPr>
          <a:xfrm>
            <a:off x="400069" y="1696698"/>
            <a:ext cx="59262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Chucking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force </a:t>
            </a:r>
            <a:r>
              <a:rPr lang="zh-TW" altLang="en-US" dirty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庫倫力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JR 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力 </a:t>
            </a:r>
            <a:endParaRPr lang="en-US" altLang="zh-TW" dirty="0" smtClean="0">
              <a:solidFill>
                <a:srgbClr val="FF33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單極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雙極</a:t>
            </a:r>
            <a:endParaRPr lang="en-US" altLang="zh-TW" dirty="0" smtClean="0">
              <a:solidFill>
                <a:srgbClr val="FF33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ESC power (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電壓大小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TW" dirty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介電質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 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材質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/ 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膜厚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/ 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粗糙度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…</a:t>
            </a: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TW" dirty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功能檢驗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 Helium / Flatness …</a:t>
            </a: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TW" dirty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各種異常問題解析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 (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Helium Leak 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、吸不住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  <a:r>
              <a:rPr lang="zh-TW" altLang="en-US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黏片。 </a:t>
            </a: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595756" y="4119717"/>
            <a:ext cx="66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Base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847851" y="2708276"/>
            <a:ext cx="439261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2313" y="3070225"/>
            <a:ext cx="5975350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K-Max Technology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ESC</a:t>
            </a:r>
            <a:r>
              <a:rPr kumimoji="1" lang="zh-TW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 專家 </a:t>
            </a:r>
            <a:r>
              <a:rPr kumimoji="1" lang="en-US" altLang="zh-TW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: </a:t>
            </a:r>
            <a:r>
              <a:rPr kumimoji="1" lang="zh-TW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克民  經理</a:t>
            </a:r>
            <a:endParaRPr kumimoji="1" lang="en-US" altLang="zh-TW" sz="3200" b="1" i="1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5" name="標題 3"/>
          <p:cNvSpPr txBox="1">
            <a:spLocks/>
          </p:cNvSpPr>
          <p:nvPr/>
        </p:nvSpPr>
        <p:spPr bwMode="auto">
          <a:xfrm>
            <a:off x="595274" y="214290"/>
            <a:ext cx="1097280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kern="0" smtClean="0"/>
              <a:t>深層認識</a:t>
            </a:r>
            <a:r>
              <a:rPr lang="en-US" altLang="zh-TW" kern="0" smtClean="0"/>
              <a:t>ESC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1056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正方形/長方形 122"/>
          <p:cNvSpPr>
            <a:spLocks noChangeArrowheads="1"/>
          </p:cNvSpPr>
          <p:nvPr/>
        </p:nvSpPr>
        <p:spPr bwMode="auto">
          <a:xfrm>
            <a:off x="7032626" y="4724401"/>
            <a:ext cx="3167063" cy="17446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854" tIns="41427" rIns="82854" bIns="41427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23" name="正方形/長方形 119"/>
          <p:cNvSpPr>
            <a:spLocks noChangeArrowheads="1"/>
          </p:cNvSpPr>
          <p:nvPr/>
        </p:nvSpPr>
        <p:spPr bwMode="auto">
          <a:xfrm>
            <a:off x="1847850" y="4724401"/>
            <a:ext cx="2952750" cy="17700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854" tIns="41427" rIns="82854" bIns="41427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2889250" y="3886200"/>
            <a:ext cx="5334000" cy="457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125" name="Freeform 31"/>
          <p:cNvSpPr>
            <a:spLocks/>
          </p:cNvSpPr>
          <p:nvPr/>
        </p:nvSpPr>
        <p:spPr bwMode="auto">
          <a:xfrm>
            <a:off x="2884489" y="2941638"/>
            <a:ext cx="5343525" cy="1096962"/>
          </a:xfrm>
          <a:custGeom>
            <a:avLst/>
            <a:gdLst>
              <a:gd name="T0" fmla="*/ 2147483647 w 3366"/>
              <a:gd name="T1" fmla="*/ 2147483647 h 360"/>
              <a:gd name="T2" fmla="*/ 2147483647 w 3366"/>
              <a:gd name="T3" fmla="*/ 2147483647 h 360"/>
              <a:gd name="T4" fmla="*/ 2147483647 w 3366"/>
              <a:gd name="T5" fmla="*/ 2147483647 h 360"/>
              <a:gd name="T6" fmla="*/ 2147483647 w 3366"/>
              <a:gd name="T7" fmla="*/ 2147483647 h 360"/>
              <a:gd name="T8" fmla="*/ 2147483647 w 3366"/>
              <a:gd name="T9" fmla="*/ 2147483647 h 360"/>
              <a:gd name="T10" fmla="*/ 2147483647 w 3366"/>
              <a:gd name="T11" fmla="*/ 2147483647 h 360"/>
              <a:gd name="T12" fmla="*/ 2147483647 w 3366"/>
              <a:gd name="T13" fmla="*/ 2147483647 h 360"/>
              <a:gd name="T14" fmla="*/ 2147483647 w 3366"/>
              <a:gd name="T15" fmla="*/ 2147483647 h 360"/>
              <a:gd name="T16" fmla="*/ 2147483647 w 3366"/>
              <a:gd name="T17" fmla="*/ 2147483647 h 360"/>
              <a:gd name="T18" fmla="*/ 2147483647 w 3366"/>
              <a:gd name="T19" fmla="*/ 2147483647 h 360"/>
              <a:gd name="T20" fmla="*/ 2147483647 w 3366"/>
              <a:gd name="T21" fmla="*/ 2147483647 h 360"/>
              <a:gd name="T22" fmla="*/ 2147483647 w 3366"/>
              <a:gd name="T23" fmla="*/ 2147483647 h 360"/>
              <a:gd name="T24" fmla="*/ 2147483647 w 3366"/>
              <a:gd name="T25" fmla="*/ 2147483647 h 360"/>
              <a:gd name="T26" fmla="*/ 2147483647 w 3366"/>
              <a:gd name="T27" fmla="*/ 2147483647 h 360"/>
              <a:gd name="T28" fmla="*/ 2147483647 w 3366"/>
              <a:gd name="T29" fmla="*/ 2147483647 h 360"/>
              <a:gd name="T30" fmla="*/ 2147483647 w 3366"/>
              <a:gd name="T31" fmla="*/ 2147483647 h 360"/>
              <a:gd name="T32" fmla="*/ 2147483647 w 3366"/>
              <a:gd name="T33" fmla="*/ 2147483647 h 360"/>
              <a:gd name="T34" fmla="*/ 2147483647 w 3366"/>
              <a:gd name="T35" fmla="*/ 2147483647 h 360"/>
              <a:gd name="T36" fmla="*/ 2147483647 w 3366"/>
              <a:gd name="T37" fmla="*/ 2147483647 h 360"/>
              <a:gd name="T38" fmla="*/ 2147483647 w 3366"/>
              <a:gd name="T39" fmla="*/ 2147483647 h 360"/>
              <a:gd name="T40" fmla="*/ 2147483647 w 3366"/>
              <a:gd name="T41" fmla="*/ 2147483647 h 360"/>
              <a:gd name="T42" fmla="*/ 2147483647 w 3366"/>
              <a:gd name="T43" fmla="*/ 2147483647 h 360"/>
              <a:gd name="T44" fmla="*/ 2147483647 w 3366"/>
              <a:gd name="T45" fmla="*/ 2147483647 h 360"/>
              <a:gd name="T46" fmla="*/ 2147483647 w 3366"/>
              <a:gd name="T47" fmla="*/ 2147483647 h 360"/>
              <a:gd name="T48" fmla="*/ 2147483647 w 3366"/>
              <a:gd name="T49" fmla="*/ 2147483647 h 360"/>
              <a:gd name="T50" fmla="*/ 2147483647 w 3366"/>
              <a:gd name="T51" fmla="*/ 2147483647 h 360"/>
              <a:gd name="T52" fmla="*/ 2147483647 w 3366"/>
              <a:gd name="T53" fmla="*/ 2147483647 h 360"/>
              <a:gd name="T54" fmla="*/ 2147483647 w 3366"/>
              <a:gd name="T55" fmla="*/ 2147483647 h 360"/>
              <a:gd name="T56" fmla="*/ 2147483647 w 3366"/>
              <a:gd name="T57" fmla="*/ 2147483647 h 360"/>
              <a:gd name="T58" fmla="*/ 2147483647 w 3366"/>
              <a:gd name="T59" fmla="*/ 2147483647 h 360"/>
              <a:gd name="T60" fmla="*/ 2147483647 w 3366"/>
              <a:gd name="T61" fmla="*/ 2147483647 h 360"/>
              <a:gd name="T62" fmla="*/ 2147483647 w 3366"/>
              <a:gd name="T63" fmla="*/ 2147483647 h 3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366"/>
              <a:gd name="T97" fmla="*/ 0 h 360"/>
              <a:gd name="T98" fmla="*/ 3366 w 3366"/>
              <a:gd name="T99" fmla="*/ 360 h 36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366" h="360">
                <a:moveTo>
                  <a:pt x="6" y="360"/>
                </a:moveTo>
                <a:lnTo>
                  <a:pt x="3366" y="360"/>
                </a:lnTo>
                <a:lnTo>
                  <a:pt x="3366" y="24"/>
                </a:lnTo>
                <a:lnTo>
                  <a:pt x="3174" y="24"/>
                </a:lnTo>
                <a:lnTo>
                  <a:pt x="3078" y="60"/>
                </a:lnTo>
                <a:lnTo>
                  <a:pt x="3003" y="18"/>
                </a:lnTo>
                <a:lnTo>
                  <a:pt x="2895" y="15"/>
                </a:lnTo>
                <a:lnTo>
                  <a:pt x="2805" y="54"/>
                </a:lnTo>
                <a:lnTo>
                  <a:pt x="2712" y="51"/>
                </a:lnTo>
                <a:lnTo>
                  <a:pt x="2649" y="9"/>
                </a:lnTo>
                <a:lnTo>
                  <a:pt x="2562" y="33"/>
                </a:lnTo>
                <a:lnTo>
                  <a:pt x="2547" y="48"/>
                </a:lnTo>
                <a:lnTo>
                  <a:pt x="2493" y="75"/>
                </a:lnTo>
                <a:lnTo>
                  <a:pt x="2403" y="18"/>
                </a:lnTo>
                <a:lnTo>
                  <a:pt x="2340" y="24"/>
                </a:lnTo>
                <a:lnTo>
                  <a:pt x="2274" y="72"/>
                </a:lnTo>
                <a:lnTo>
                  <a:pt x="2220" y="51"/>
                </a:lnTo>
                <a:lnTo>
                  <a:pt x="2184" y="18"/>
                </a:lnTo>
                <a:lnTo>
                  <a:pt x="2160" y="3"/>
                </a:lnTo>
                <a:lnTo>
                  <a:pt x="2100" y="15"/>
                </a:lnTo>
                <a:lnTo>
                  <a:pt x="2037" y="60"/>
                </a:lnTo>
                <a:lnTo>
                  <a:pt x="1968" y="54"/>
                </a:lnTo>
                <a:cubicBezTo>
                  <a:pt x="1914" y="15"/>
                  <a:pt x="1902" y="0"/>
                  <a:pt x="1842" y="0"/>
                </a:cubicBezTo>
                <a:lnTo>
                  <a:pt x="1779" y="27"/>
                </a:lnTo>
                <a:lnTo>
                  <a:pt x="1746" y="63"/>
                </a:lnTo>
                <a:lnTo>
                  <a:pt x="1641" y="54"/>
                </a:lnTo>
                <a:lnTo>
                  <a:pt x="1626" y="21"/>
                </a:lnTo>
                <a:lnTo>
                  <a:pt x="1563" y="12"/>
                </a:lnTo>
                <a:lnTo>
                  <a:pt x="1530" y="18"/>
                </a:lnTo>
                <a:lnTo>
                  <a:pt x="1488" y="48"/>
                </a:lnTo>
                <a:lnTo>
                  <a:pt x="1446" y="72"/>
                </a:lnTo>
                <a:lnTo>
                  <a:pt x="1386" y="48"/>
                </a:lnTo>
                <a:lnTo>
                  <a:pt x="1323" y="12"/>
                </a:lnTo>
                <a:lnTo>
                  <a:pt x="1278" y="27"/>
                </a:lnTo>
                <a:lnTo>
                  <a:pt x="1227" y="51"/>
                </a:lnTo>
                <a:lnTo>
                  <a:pt x="1167" y="54"/>
                </a:lnTo>
                <a:cubicBezTo>
                  <a:pt x="1150" y="29"/>
                  <a:pt x="1136" y="12"/>
                  <a:pt x="1104" y="12"/>
                </a:cubicBezTo>
                <a:lnTo>
                  <a:pt x="1071" y="12"/>
                </a:lnTo>
                <a:lnTo>
                  <a:pt x="1017" y="51"/>
                </a:lnTo>
                <a:lnTo>
                  <a:pt x="984" y="63"/>
                </a:lnTo>
                <a:lnTo>
                  <a:pt x="939" y="33"/>
                </a:lnTo>
                <a:lnTo>
                  <a:pt x="912" y="15"/>
                </a:lnTo>
                <a:lnTo>
                  <a:pt x="861" y="6"/>
                </a:lnTo>
                <a:lnTo>
                  <a:pt x="831" y="21"/>
                </a:lnTo>
                <a:lnTo>
                  <a:pt x="786" y="57"/>
                </a:lnTo>
                <a:lnTo>
                  <a:pt x="750" y="54"/>
                </a:lnTo>
                <a:cubicBezTo>
                  <a:pt x="733" y="46"/>
                  <a:pt x="713" y="39"/>
                  <a:pt x="696" y="30"/>
                </a:cubicBezTo>
                <a:cubicBezTo>
                  <a:pt x="650" y="3"/>
                  <a:pt x="674" y="9"/>
                  <a:pt x="624" y="9"/>
                </a:cubicBezTo>
                <a:lnTo>
                  <a:pt x="588" y="27"/>
                </a:lnTo>
                <a:lnTo>
                  <a:pt x="537" y="57"/>
                </a:lnTo>
                <a:lnTo>
                  <a:pt x="510" y="72"/>
                </a:lnTo>
                <a:lnTo>
                  <a:pt x="453" y="48"/>
                </a:lnTo>
                <a:lnTo>
                  <a:pt x="441" y="33"/>
                </a:lnTo>
                <a:lnTo>
                  <a:pt x="369" y="15"/>
                </a:lnTo>
                <a:lnTo>
                  <a:pt x="345" y="18"/>
                </a:lnTo>
                <a:cubicBezTo>
                  <a:pt x="340" y="22"/>
                  <a:pt x="336" y="27"/>
                  <a:pt x="330" y="30"/>
                </a:cubicBezTo>
                <a:cubicBezTo>
                  <a:pt x="324" y="33"/>
                  <a:pt x="312" y="36"/>
                  <a:pt x="312" y="36"/>
                </a:cubicBezTo>
                <a:cubicBezTo>
                  <a:pt x="298" y="31"/>
                  <a:pt x="303" y="36"/>
                  <a:pt x="294" y="45"/>
                </a:cubicBezTo>
                <a:lnTo>
                  <a:pt x="276" y="45"/>
                </a:lnTo>
                <a:lnTo>
                  <a:pt x="207" y="69"/>
                </a:lnTo>
                <a:lnTo>
                  <a:pt x="132" y="27"/>
                </a:lnTo>
                <a:lnTo>
                  <a:pt x="63" y="24"/>
                </a:lnTo>
                <a:lnTo>
                  <a:pt x="0" y="21"/>
                </a:lnTo>
                <a:lnTo>
                  <a:pt x="6" y="360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26" name="Rectangle 120"/>
          <p:cNvSpPr>
            <a:spLocks noChangeArrowheads="1"/>
          </p:cNvSpPr>
          <p:nvPr/>
        </p:nvSpPr>
        <p:spPr bwMode="auto">
          <a:xfrm>
            <a:off x="2895600" y="3505200"/>
            <a:ext cx="5334000" cy="30480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3198813" y="2674938"/>
            <a:ext cx="4724400" cy="29051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128" name="Line 6"/>
          <p:cNvSpPr>
            <a:spLocks noChangeShapeType="1"/>
          </p:cNvSpPr>
          <p:nvPr/>
        </p:nvSpPr>
        <p:spPr bwMode="auto">
          <a:xfrm>
            <a:off x="5830888" y="3810000"/>
            <a:ext cx="0" cy="10048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29" name="Line 7"/>
          <p:cNvSpPr>
            <a:spLocks noChangeShapeType="1"/>
          </p:cNvSpPr>
          <p:nvPr/>
        </p:nvSpPr>
        <p:spPr bwMode="auto">
          <a:xfrm>
            <a:off x="5376863" y="4800600"/>
            <a:ext cx="8747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30" name="Line 8"/>
          <p:cNvSpPr>
            <a:spLocks noChangeShapeType="1"/>
          </p:cNvSpPr>
          <p:nvPr/>
        </p:nvSpPr>
        <p:spPr bwMode="auto">
          <a:xfrm>
            <a:off x="5524500" y="5029200"/>
            <a:ext cx="61118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31" name="Line 9"/>
          <p:cNvSpPr>
            <a:spLocks noChangeShapeType="1"/>
          </p:cNvSpPr>
          <p:nvPr/>
        </p:nvSpPr>
        <p:spPr bwMode="auto">
          <a:xfrm>
            <a:off x="5830888" y="50292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32" name="Line 10"/>
          <p:cNvSpPr>
            <a:spLocks noChangeShapeType="1"/>
          </p:cNvSpPr>
          <p:nvPr/>
        </p:nvSpPr>
        <p:spPr bwMode="auto">
          <a:xfrm>
            <a:off x="4960939" y="5554663"/>
            <a:ext cx="15906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33" name="Line 11"/>
          <p:cNvSpPr>
            <a:spLocks noChangeShapeType="1"/>
          </p:cNvSpPr>
          <p:nvPr/>
        </p:nvSpPr>
        <p:spPr bwMode="auto">
          <a:xfrm flipH="1">
            <a:off x="5029200" y="5562600"/>
            <a:ext cx="4572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34" name="Line 12"/>
          <p:cNvSpPr>
            <a:spLocks noChangeShapeType="1"/>
          </p:cNvSpPr>
          <p:nvPr/>
        </p:nvSpPr>
        <p:spPr bwMode="auto">
          <a:xfrm flipH="1">
            <a:off x="5410200" y="5562600"/>
            <a:ext cx="4572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35" name="Line 13"/>
          <p:cNvSpPr>
            <a:spLocks noChangeShapeType="1"/>
          </p:cNvSpPr>
          <p:nvPr/>
        </p:nvSpPr>
        <p:spPr bwMode="auto">
          <a:xfrm flipH="1">
            <a:off x="5791200" y="5562600"/>
            <a:ext cx="4572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36" name="Text Box 14"/>
          <p:cNvSpPr txBox="1">
            <a:spLocks noChangeArrowheads="1"/>
          </p:cNvSpPr>
          <p:nvPr/>
        </p:nvSpPr>
        <p:spPr bwMode="auto">
          <a:xfrm>
            <a:off x="3041650" y="344170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37" name="Text Box 15"/>
          <p:cNvSpPr txBox="1">
            <a:spLocks noChangeArrowheads="1"/>
          </p:cNvSpPr>
          <p:nvPr/>
        </p:nvSpPr>
        <p:spPr bwMode="auto">
          <a:xfrm>
            <a:off x="3402014" y="344170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38" name="Text Box 16"/>
          <p:cNvSpPr txBox="1">
            <a:spLocks noChangeArrowheads="1"/>
          </p:cNvSpPr>
          <p:nvPr/>
        </p:nvSpPr>
        <p:spPr bwMode="auto">
          <a:xfrm>
            <a:off x="3789364" y="344170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4260850" y="344170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4621214" y="344170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41" name="Text Box 19"/>
          <p:cNvSpPr txBox="1">
            <a:spLocks noChangeArrowheads="1"/>
          </p:cNvSpPr>
          <p:nvPr/>
        </p:nvSpPr>
        <p:spPr bwMode="auto">
          <a:xfrm>
            <a:off x="5008564" y="344170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42" name="Text Box 20"/>
          <p:cNvSpPr txBox="1">
            <a:spLocks noChangeArrowheads="1"/>
          </p:cNvSpPr>
          <p:nvPr/>
        </p:nvSpPr>
        <p:spPr bwMode="auto">
          <a:xfrm>
            <a:off x="5589589" y="344170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43" name="Text Box 21"/>
          <p:cNvSpPr txBox="1">
            <a:spLocks noChangeArrowheads="1"/>
          </p:cNvSpPr>
          <p:nvPr/>
        </p:nvSpPr>
        <p:spPr bwMode="auto">
          <a:xfrm>
            <a:off x="5949950" y="344170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44" name="Text Box 22"/>
          <p:cNvSpPr txBox="1">
            <a:spLocks noChangeArrowheads="1"/>
          </p:cNvSpPr>
          <p:nvPr/>
        </p:nvSpPr>
        <p:spPr bwMode="auto">
          <a:xfrm>
            <a:off x="6337300" y="344170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45" name="Text Box 23"/>
          <p:cNvSpPr txBox="1">
            <a:spLocks noChangeArrowheads="1"/>
          </p:cNvSpPr>
          <p:nvPr/>
        </p:nvSpPr>
        <p:spPr bwMode="auto">
          <a:xfrm>
            <a:off x="6808789" y="344170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46" name="Text Box 24"/>
          <p:cNvSpPr txBox="1">
            <a:spLocks noChangeArrowheads="1"/>
          </p:cNvSpPr>
          <p:nvPr/>
        </p:nvSpPr>
        <p:spPr bwMode="auto">
          <a:xfrm>
            <a:off x="7169150" y="344170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47" name="Text Box 25"/>
          <p:cNvSpPr txBox="1">
            <a:spLocks noChangeArrowheads="1"/>
          </p:cNvSpPr>
          <p:nvPr/>
        </p:nvSpPr>
        <p:spPr bwMode="auto">
          <a:xfrm>
            <a:off x="7556500" y="344170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48" name="Text Box 26"/>
          <p:cNvSpPr txBox="1">
            <a:spLocks noChangeArrowheads="1"/>
          </p:cNvSpPr>
          <p:nvPr/>
        </p:nvSpPr>
        <p:spPr bwMode="auto">
          <a:xfrm>
            <a:off x="8990013" y="3817938"/>
            <a:ext cx="1435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Electrode</a:t>
            </a:r>
          </a:p>
        </p:txBody>
      </p:sp>
      <p:sp>
        <p:nvSpPr>
          <p:cNvPr id="5149" name="Text Box 27"/>
          <p:cNvSpPr txBox="1">
            <a:spLocks noChangeArrowheads="1"/>
          </p:cNvSpPr>
          <p:nvPr/>
        </p:nvSpPr>
        <p:spPr bwMode="auto">
          <a:xfrm>
            <a:off x="8799514" y="2732088"/>
            <a:ext cx="1552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Dielectrics</a:t>
            </a:r>
          </a:p>
        </p:txBody>
      </p:sp>
      <p:sp>
        <p:nvSpPr>
          <p:cNvPr id="5150" name="Text Box 28"/>
          <p:cNvSpPr txBox="1">
            <a:spLocks noChangeArrowheads="1"/>
          </p:cNvSpPr>
          <p:nvPr/>
        </p:nvSpPr>
        <p:spPr bwMode="auto">
          <a:xfrm>
            <a:off x="9142414" y="1836738"/>
            <a:ext cx="1012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Wafer</a:t>
            </a:r>
          </a:p>
        </p:txBody>
      </p:sp>
      <p:sp>
        <p:nvSpPr>
          <p:cNvPr id="5151" name="Freeform 29"/>
          <p:cNvSpPr>
            <a:spLocks/>
          </p:cNvSpPr>
          <p:nvPr/>
        </p:nvSpPr>
        <p:spPr bwMode="auto">
          <a:xfrm rot="-729026">
            <a:off x="7542213" y="2141538"/>
            <a:ext cx="1676400" cy="495300"/>
          </a:xfrm>
          <a:custGeom>
            <a:avLst/>
            <a:gdLst>
              <a:gd name="T0" fmla="*/ 2147483647 w 1056"/>
              <a:gd name="T1" fmla="*/ 2147483647 h 312"/>
              <a:gd name="T2" fmla="*/ 2147483647 w 1056"/>
              <a:gd name="T3" fmla="*/ 2147483647 h 312"/>
              <a:gd name="T4" fmla="*/ 2147483647 w 1056"/>
              <a:gd name="T5" fmla="*/ 2147483647 h 312"/>
              <a:gd name="T6" fmla="*/ 0 w 1056"/>
              <a:gd name="T7" fmla="*/ 2147483647 h 312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312"/>
              <a:gd name="T14" fmla="*/ 1056 w 1056"/>
              <a:gd name="T15" fmla="*/ 312 h 3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312">
                <a:moveTo>
                  <a:pt x="1056" y="72"/>
                </a:moveTo>
                <a:cubicBezTo>
                  <a:pt x="920" y="36"/>
                  <a:pt x="784" y="0"/>
                  <a:pt x="672" y="24"/>
                </a:cubicBezTo>
                <a:cubicBezTo>
                  <a:pt x="560" y="48"/>
                  <a:pt x="496" y="168"/>
                  <a:pt x="384" y="216"/>
                </a:cubicBezTo>
                <a:cubicBezTo>
                  <a:pt x="272" y="264"/>
                  <a:pt x="136" y="288"/>
                  <a:pt x="0" y="3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52" name="Freeform 30"/>
          <p:cNvSpPr>
            <a:spLocks/>
          </p:cNvSpPr>
          <p:nvPr/>
        </p:nvSpPr>
        <p:spPr bwMode="auto">
          <a:xfrm>
            <a:off x="7680325" y="3759200"/>
            <a:ext cx="1295400" cy="342900"/>
          </a:xfrm>
          <a:custGeom>
            <a:avLst/>
            <a:gdLst>
              <a:gd name="T0" fmla="*/ 2147483647 w 816"/>
              <a:gd name="T1" fmla="*/ 2147483647 h 216"/>
              <a:gd name="T2" fmla="*/ 2147483647 w 816"/>
              <a:gd name="T3" fmla="*/ 2147483647 h 216"/>
              <a:gd name="T4" fmla="*/ 2147483647 w 816"/>
              <a:gd name="T5" fmla="*/ 2147483647 h 216"/>
              <a:gd name="T6" fmla="*/ 0 w 816"/>
              <a:gd name="T7" fmla="*/ 0 h 216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216"/>
              <a:gd name="T14" fmla="*/ 816 w 816"/>
              <a:gd name="T15" fmla="*/ 216 h 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216">
                <a:moveTo>
                  <a:pt x="816" y="192"/>
                </a:moveTo>
                <a:cubicBezTo>
                  <a:pt x="680" y="204"/>
                  <a:pt x="544" y="216"/>
                  <a:pt x="432" y="192"/>
                </a:cubicBezTo>
                <a:cubicBezTo>
                  <a:pt x="320" y="168"/>
                  <a:pt x="216" y="80"/>
                  <a:pt x="144" y="48"/>
                </a:cubicBezTo>
                <a:cubicBezTo>
                  <a:pt x="72" y="16"/>
                  <a:pt x="36" y="8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53" name="Text Box 44"/>
          <p:cNvSpPr txBox="1">
            <a:spLocks noChangeArrowheads="1"/>
          </p:cNvSpPr>
          <p:nvPr/>
        </p:nvSpPr>
        <p:spPr bwMode="auto">
          <a:xfrm>
            <a:off x="3041650" y="288925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54" name="Text Box 45"/>
          <p:cNvSpPr txBox="1">
            <a:spLocks noChangeArrowheads="1"/>
          </p:cNvSpPr>
          <p:nvPr/>
        </p:nvSpPr>
        <p:spPr bwMode="auto">
          <a:xfrm>
            <a:off x="3402014" y="288925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55" name="Text Box 46"/>
          <p:cNvSpPr txBox="1">
            <a:spLocks noChangeArrowheads="1"/>
          </p:cNvSpPr>
          <p:nvPr/>
        </p:nvSpPr>
        <p:spPr bwMode="auto">
          <a:xfrm>
            <a:off x="3789364" y="288925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56" name="Text Box 47"/>
          <p:cNvSpPr txBox="1">
            <a:spLocks noChangeArrowheads="1"/>
          </p:cNvSpPr>
          <p:nvPr/>
        </p:nvSpPr>
        <p:spPr bwMode="auto">
          <a:xfrm>
            <a:off x="4260850" y="288925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57" name="Text Box 48"/>
          <p:cNvSpPr txBox="1">
            <a:spLocks noChangeArrowheads="1"/>
          </p:cNvSpPr>
          <p:nvPr/>
        </p:nvSpPr>
        <p:spPr bwMode="auto">
          <a:xfrm>
            <a:off x="4621214" y="288925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58" name="Text Box 49"/>
          <p:cNvSpPr txBox="1">
            <a:spLocks noChangeArrowheads="1"/>
          </p:cNvSpPr>
          <p:nvPr/>
        </p:nvSpPr>
        <p:spPr bwMode="auto">
          <a:xfrm>
            <a:off x="5008564" y="288925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59" name="Text Box 50"/>
          <p:cNvSpPr txBox="1">
            <a:spLocks noChangeArrowheads="1"/>
          </p:cNvSpPr>
          <p:nvPr/>
        </p:nvSpPr>
        <p:spPr bwMode="auto">
          <a:xfrm>
            <a:off x="5589589" y="288925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60" name="Text Box 51"/>
          <p:cNvSpPr txBox="1">
            <a:spLocks noChangeArrowheads="1"/>
          </p:cNvSpPr>
          <p:nvPr/>
        </p:nvSpPr>
        <p:spPr bwMode="auto">
          <a:xfrm>
            <a:off x="5949950" y="288925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61" name="Text Box 52"/>
          <p:cNvSpPr txBox="1">
            <a:spLocks noChangeArrowheads="1"/>
          </p:cNvSpPr>
          <p:nvPr/>
        </p:nvSpPr>
        <p:spPr bwMode="auto">
          <a:xfrm>
            <a:off x="6337300" y="288925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62" name="Text Box 53"/>
          <p:cNvSpPr txBox="1">
            <a:spLocks noChangeArrowheads="1"/>
          </p:cNvSpPr>
          <p:nvPr/>
        </p:nvSpPr>
        <p:spPr bwMode="auto">
          <a:xfrm>
            <a:off x="6808789" y="2889250"/>
            <a:ext cx="357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63" name="Text Box 54"/>
          <p:cNvSpPr txBox="1">
            <a:spLocks noChangeArrowheads="1"/>
          </p:cNvSpPr>
          <p:nvPr/>
        </p:nvSpPr>
        <p:spPr bwMode="auto">
          <a:xfrm>
            <a:off x="7169150" y="288925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64" name="Text Box 55"/>
          <p:cNvSpPr txBox="1">
            <a:spLocks noChangeArrowheads="1"/>
          </p:cNvSpPr>
          <p:nvPr/>
        </p:nvSpPr>
        <p:spPr bwMode="auto">
          <a:xfrm>
            <a:off x="7556500" y="2889250"/>
            <a:ext cx="35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+</a:t>
            </a:r>
          </a:p>
        </p:txBody>
      </p:sp>
      <p:sp>
        <p:nvSpPr>
          <p:cNvPr id="5165" name="Line 56"/>
          <p:cNvSpPr>
            <a:spLocks noChangeShapeType="1"/>
          </p:cNvSpPr>
          <p:nvPr/>
        </p:nvSpPr>
        <p:spPr bwMode="auto">
          <a:xfrm flipV="1">
            <a:off x="6853238" y="30702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66" name="Line 57"/>
          <p:cNvSpPr>
            <a:spLocks noChangeShapeType="1"/>
          </p:cNvSpPr>
          <p:nvPr/>
        </p:nvSpPr>
        <p:spPr bwMode="auto">
          <a:xfrm flipV="1">
            <a:off x="6853238" y="24320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67" name="Text Box 58"/>
          <p:cNvSpPr txBox="1">
            <a:spLocks noChangeArrowheads="1"/>
          </p:cNvSpPr>
          <p:nvPr/>
        </p:nvSpPr>
        <p:spPr bwMode="auto">
          <a:xfrm>
            <a:off x="6551613" y="2217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y</a:t>
            </a:r>
          </a:p>
        </p:txBody>
      </p:sp>
      <p:sp>
        <p:nvSpPr>
          <p:cNvPr id="5168" name="Text Box 59"/>
          <p:cNvSpPr txBox="1">
            <a:spLocks noChangeArrowheads="1"/>
          </p:cNvSpPr>
          <p:nvPr/>
        </p:nvSpPr>
        <p:spPr bwMode="auto">
          <a:xfrm>
            <a:off x="5029201" y="4724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V</a:t>
            </a:r>
          </a:p>
        </p:txBody>
      </p:sp>
      <p:sp>
        <p:nvSpPr>
          <p:cNvPr id="5169" name="Line 60"/>
          <p:cNvSpPr>
            <a:spLocks noChangeShapeType="1"/>
          </p:cNvSpPr>
          <p:nvPr/>
        </p:nvSpPr>
        <p:spPr bwMode="auto">
          <a:xfrm>
            <a:off x="3443288" y="2979738"/>
            <a:ext cx="0" cy="22860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70" name="Line 61"/>
          <p:cNvSpPr>
            <a:spLocks noChangeShapeType="1"/>
          </p:cNvSpPr>
          <p:nvPr/>
        </p:nvSpPr>
        <p:spPr bwMode="auto">
          <a:xfrm>
            <a:off x="3367088" y="3208338"/>
            <a:ext cx="1524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71" name="Line 62"/>
          <p:cNvSpPr>
            <a:spLocks noChangeShapeType="1"/>
          </p:cNvSpPr>
          <p:nvPr/>
        </p:nvSpPr>
        <p:spPr bwMode="auto">
          <a:xfrm>
            <a:off x="3367088" y="3281363"/>
            <a:ext cx="1524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72" name="Line 63"/>
          <p:cNvSpPr>
            <a:spLocks noChangeShapeType="1"/>
          </p:cNvSpPr>
          <p:nvPr/>
        </p:nvSpPr>
        <p:spPr bwMode="auto">
          <a:xfrm>
            <a:off x="3443288" y="3287713"/>
            <a:ext cx="0" cy="22860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73" name="Line 64"/>
          <p:cNvSpPr>
            <a:spLocks noChangeShapeType="1"/>
          </p:cNvSpPr>
          <p:nvPr/>
        </p:nvSpPr>
        <p:spPr bwMode="auto">
          <a:xfrm flipH="1">
            <a:off x="2436813" y="297973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74" name="Line 65"/>
          <p:cNvSpPr>
            <a:spLocks noChangeShapeType="1"/>
          </p:cNvSpPr>
          <p:nvPr/>
        </p:nvSpPr>
        <p:spPr bwMode="auto">
          <a:xfrm flipH="1">
            <a:off x="2436813" y="350361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75" name="Line 66"/>
          <p:cNvSpPr>
            <a:spLocks noChangeShapeType="1"/>
          </p:cNvSpPr>
          <p:nvPr/>
        </p:nvSpPr>
        <p:spPr bwMode="auto">
          <a:xfrm flipV="1">
            <a:off x="2630488" y="24320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76" name="Line 67"/>
          <p:cNvSpPr>
            <a:spLocks noChangeShapeType="1"/>
          </p:cNvSpPr>
          <p:nvPr/>
        </p:nvSpPr>
        <p:spPr bwMode="auto">
          <a:xfrm flipV="1">
            <a:off x="2624138" y="3489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77" name="Text Box 68"/>
          <p:cNvSpPr txBox="1">
            <a:spLocks noChangeArrowheads="1"/>
          </p:cNvSpPr>
          <p:nvPr/>
        </p:nvSpPr>
        <p:spPr bwMode="auto">
          <a:xfrm>
            <a:off x="2444751" y="301625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d</a:t>
            </a:r>
          </a:p>
        </p:txBody>
      </p:sp>
      <p:sp>
        <p:nvSpPr>
          <p:cNvPr id="5178" name="Text Box 69"/>
          <p:cNvSpPr txBox="1">
            <a:spLocks noChangeArrowheads="1"/>
          </p:cNvSpPr>
          <p:nvPr/>
        </p:nvSpPr>
        <p:spPr bwMode="auto">
          <a:xfrm>
            <a:off x="1847850" y="4437064"/>
            <a:ext cx="2595560" cy="2062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Coulomb </a:t>
            </a: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新細明體" charset="-120"/>
                <a:cs typeface="+mn-cs"/>
              </a:rPr>
              <a:t>F</a:t>
            </a:r>
            <a:r>
              <a:rPr kumimoji="1" lang="en-US" altLang="ja-JP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orce</a:t>
            </a: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(</a:t>
            </a:r>
            <a:r>
              <a:rPr kumimoji="1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新細明體" charset="-120"/>
                <a:cs typeface="+mn-cs"/>
              </a:rPr>
              <a:t>庫侖力</a:t>
            </a: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新細明體" charset="-120"/>
                <a:cs typeface="+mn-cs"/>
              </a:rPr>
              <a:t>)</a:t>
            </a: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I= dQ/dt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Q=∫idt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e=(1/c)∫idt  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 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Q=c x 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E=CV</a:t>
            </a:r>
            <a:r>
              <a:rPr kumimoji="1" lang="en-US" altLang="ja-JP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2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/2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 =(ε</a:t>
            </a:r>
            <a:r>
              <a:rPr kumimoji="1" lang="en-US" altLang="ja-JP" sz="16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0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εSV</a:t>
            </a:r>
            <a:r>
              <a:rPr kumimoji="1" lang="en-US" altLang="ja-JP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2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)/(2d)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Fc=∂E/ ∂d= ―(ε</a:t>
            </a:r>
            <a:r>
              <a:rPr kumimoji="1" lang="en-US" altLang="ja-JP" sz="16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0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εSV</a:t>
            </a:r>
            <a:r>
              <a:rPr kumimoji="1" lang="en-US" altLang="ja-JP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2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)/(2d</a:t>
            </a:r>
            <a:r>
              <a:rPr kumimoji="1" lang="en-US" altLang="ja-JP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2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179" name="Line 70"/>
          <p:cNvSpPr>
            <a:spLocks noChangeShapeType="1"/>
          </p:cNvSpPr>
          <p:nvPr/>
        </p:nvSpPr>
        <p:spPr bwMode="auto">
          <a:xfrm flipH="1">
            <a:off x="2665413" y="2979738"/>
            <a:ext cx="762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80" name="Line 71"/>
          <p:cNvSpPr>
            <a:spLocks noChangeShapeType="1"/>
          </p:cNvSpPr>
          <p:nvPr/>
        </p:nvSpPr>
        <p:spPr bwMode="auto">
          <a:xfrm>
            <a:off x="6856413" y="2979738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81" name="Text Box 72"/>
          <p:cNvSpPr txBox="1">
            <a:spLocks noChangeArrowheads="1"/>
          </p:cNvSpPr>
          <p:nvPr/>
        </p:nvSpPr>
        <p:spPr bwMode="auto">
          <a:xfrm>
            <a:off x="7173913" y="4449764"/>
            <a:ext cx="3052762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Johnsen </a:t>
            </a: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R</a:t>
            </a:r>
            <a:r>
              <a:rPr kumimoji="1" lang="en-US" altLang="ja-JP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ahbek </a:t>
            </a: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F</a:t>
            </a:r>
            <a:r>
              <a:rPr kumimoji="1" lang="en-US" altLang="ja-JP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orce</a:t>
            </a: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(</a:t>
            </a: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新細明體" charset="-120"/>
                <a:cs typeface="+mn-cs"/>
              </a:rPr>
              <a:t>JR</a:t>
            </a:r>
            <a:r>
              <a:rPr kumimoji="1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新細明體" charset="-120"/>
                <a:cs typeface="+mn-cs"/>
              </a:rPr>
              <a:t>力</a:t>
            </a: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新細明體" charset="-120"/>
                <a:cs typeface="+mn-cs"/>
              </a:rPr>
              <a:t>)</a:t>
            </a: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I= dQ/dt     </a:t>
            </a:r>
            <a:endParaRPr kumimoji="1" lang="en-US" altLang="zh-TW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Q=∫idt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e=(1/c)∫idt  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 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Q=c x 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E=CV</a:t>
            </a:r>
            <a:r>
              <a:rPr kumimoji="1" lang="en-US" altLang="ja-JP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2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/2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 =(ε</a:t>
            </a:r>
            <a:r>
              <a:rPr kumimoji="1" lang="en-US" altLang="ja-JP" sz="16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0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εS’V</a:t>
            </a:r>
            <a:r>
              <a:rPr kumimoji="1" lang="en-US" altLang="ja-JP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2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)/(2y)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Fj=∂E/ ∂d= ―(ε</a:t>
            </a:r>
            <a:r>
              <a:rPr kumimoji="1" lang="en-US" altLang="ja-JP" sz="16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0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εS’V</a:t>
            </a:r>
            <a:r>
              <a:rPr kumimoji="1" lang="en-US" altLang="ja-JP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2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)/(2y</a:t>
            </a:r>
            <a:r>
              <a:rPr kumimoji="1" lang="en-US" altLang="ja-JP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2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)</a:t>
            </a:r>
            <a:endParaRPr kumimoji="1" lang="en-US" altLang="zh-TW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182" name="Text Box 73"/>
          <p:cNvSpPr txBox="1">
            <a:spLocks noChangeArrowheads="1"/>
          </p:cNvSpPr>
          <p:nvPr/>
        </p:nvSpPr>
        <p:spPr bwMode="auto">
          <a:xfrm>
            <a:off x="5087938" y="6021388"/>
            <a:ext cx="1560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F = Fc + Fj</a:t>
            </a:r>
          </a:p>
        </p:txBody>
      </p:sp>
      <p:sp>
        <p:nvSpPr>
          <p:cNvPr id="5183" name="Text Box 74"/>
          <p:cNvSpPr txBox="1">
            <a:spLocks noChangeArrowheads="1"/>
          </p:cNvSpPr>
          <p:nvPr/>
        </p:nvSpPr>
        <p:spPr bwMode="auto">
          <a:xfrm>
            <a:off x="3414713" y="255905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‐</a:t>
            </a:r>
          </a:p>
        </p:txBody>
      </p:sp>
      <p:sp>
        <p:nvSpPr>
          <p:cNvPr id="5184" name="Text Box 75"/>
          <p:cNvSpPr txBox="1">
            <a:spLocks noChangeArrowheads="1"/>
          </p:cNvSpPr>
          <p:nvPr/>
        </p:nvSpPr>
        <p:spPr bwMode="auto">
          <a:xfrm>
            <a:off x="3848100" y="255905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‐</a:t>
            </a:r>
          </a:p>
        </p:txBody>
      </p:sp>
      <p:sp>
        <p:nvSpPr>
          <p:cNvPr id="5185" name="Text Box 76"/>
          <p:cNvSpPr txBox="1">
            <a:spLocks noChangeArrowheads="1"/>
          </p:cNvSpPr>
          <p:nvPr/>
        </p:nvSpPr>
        <p:spPr bwMode="auto">
          <a:xfrm>
            <a:off x="4300538" y="255905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‐</a:t>
            </a:r>
          </a:p>
        </p:txBody>
      </p:sp>
      <p:sp>
        <p:nvSpPr>
          <p:cNvPr id="5186" name="Text Box 77"/>
          <p:cNvSpPr txBox="1">
            <a:spLocks noChangeArrowheads="1"/>
          </p:cNvSpPr>
          <p:nvPr/>
        </p:nvSpPr>
        <p:spPr bwMode="auto">
          <a:xfrm>
            <a:off x="4679950" y="255905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‐</a:t>
            </a:r>
          </a:p>
        </p:txBody>
      </p:sp>
      <p:sp>
        <p:nvSpPr>
          <p:cNvPr id="5187" name="Text Box 78"/>
          <p:cNvSpPr txBox="1">
            <a:spLocks noChangeArrowheads="1"/>
          </p:cNvSpPr>
          <p:nvPr/>
        </p:nvSpPr>
        <p:spPr bwMode="auto">
          <a:xfrm>
            <a:off x="5049838" y="255905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‐</a:t>
            </a:r>
          </a:p>
        </p:txBody>
      </p:sp>
      <p:sp>
        <p:nvSpPr>
          <p:cNvPr id="5188" name="Text Box 79"/>
          <p:cNvSpPr txBox="1">
            <a:spLocks noChangeArrowheads="1"/>
          </p:cNvSpPr>
          <p:nvPr/>
        </p:nvSpPr>
        <p:spPr bwMode="auto">
          <a:xfrm>
            <a:off x="5632450" y="255905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‐</a:t>
            </a:r>
          </a:p>
        </p:txBody>
      </p:sp>
      <p:sp>
        <p:nvSpPr>
          <p:cNvPr id="5189" name="Text Box 80"/>
          <p:cNvSpPr txBox="1">
            <a:spLocks noChangeArrowheads="1"/>
          </p:cNvSpPr>
          <p:nvPr/>
        </p:nvSpPr>
        <p:spPr bwMode="auto">
          <a:xfrm>
            <a:off x="6010275" y="255905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‐</a:t>
            </a:r>
          </a:p>
        </p:txBody>
      </p:sp>
      <p:sp>
        <p:nvSpPr>
          <p:cNvPr id="5190" name="Text Box 81"/>
          <p:cNvSpPr txBox="1">
            <a:spLocks noChangeArrowheads="1"/>
          </p:cNvSpPr>
          <p:nvPr/>
        </p:nvSpPr>
        <p:spPr bwMode="auto">
          <a:xfrm>
            <a:off x="6380163" y="255905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‐</a:t>
            </a:r>
          </a:p>
        </p:txBody>
      </p:sp>
      <p:sp>
        <p:nvSpPr>
          <p:cNvPr id="5191" name="Text Box 82"/>
          <p:cNvSpPr txBox="1">
            <a:spLocks noChangeArrowheads="1"/>
          </p:cNvSpPr>
          <p:nvPr/>
        </p:nvSpPr>
        <p:spPr bwMode="auto">
          <a:xfrm>
            <a:off x="6861175" y="255905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‐</a:t>
            </a:r>
          </a:p>
        </p:txBody>
      </p:sp>
      <p:sp>
        <p:nvSpPr>
          <p:cNvPr id="5192" name="Text Box 83"/>
          <p:cNvSpPr txBox="1">
            <a:spLocks noChangeArrowheads="1"/>
          </p:cNvSpPr>
          <p:nvPr/>
        </p:nvSpPr>
        <p:spPr bwMode="auto">
          <a:xfrm>
            <a:off x="7202488" y="255905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‐</a:t>
            </a:r>
          </a:p>
        </p:txBody>
      </p:sp>
      <p:sp>
        <p:nvSpPr>
          <p:cNvPr id="5193" name="Text Box 84"/>
          <p:cNvSpPr txBox="1">
            <a:spLocks noChangeArrowheads="1"/>
          </p:cNvSpPr>
          <p:nvPr/>
        </p:nvSpPr>
        <p:spPr bwMode="auto">
          <a:xfrm>
            <a:off x="7589838" y="255905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‐</a:t>
            </a:r>
          </a:p>
        </p:txBody>
      </p:sp>
      <p:sp>
        <p:nvSpPr>
          <p:cNvPr id="5194" name="Line 85"/>
          <p:cNvSpPr>
            <a:spLocks noChangeShapeType="1"/>
          </p:cNvSpPr>
          <p:nvPr/>
        </p:nvSpPr>
        <p:spPr bwMode="auto">
          <a:xfrm>
            <a:off x="3789363" y="1208088"/>
            <a:ext cx="1039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95" name="AutoShape 86"/>
          <p:cNvSpPr>
            <a:spLocks noChangeArrowheads="1"/>
          </p:cNvSpPr>
          <p:nvPr/>
        </p:nvSpPr>
        <p:spPr bwMode="auto">
          <a:xfrm>
            <a:off x="3427413" y="1684339"/>
            <a:ext cx="4419600" cy="523875"/>
          </a:xfrm>
          <a:prstGeom prst="roundRect">
            <a:avLst>
              <a:gd name="adj" fmla="val 16667"/>
            </a:avLst>
          </a:prstGeom>
          <a:solidFill>
            <a:srgbClr val="CC99FF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196" name="Line 87"/>
          <p:cNvSpPr>
            <a:spLocks noChangeShapeType="1"/>
          </p:cNvSpPr>
          <p:nvPr/>
        </p:nvSpPr>
        <p:spPr bwMode="auto">
          <a:xfrm flipV="1">
            <a:off x="4065588" y="1589089"/>
            <a:ext cx="87312" cy="46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97" name="Line 88"/>
          <p:cNvSpPr>
            <a:spLocks noChangeShapeType="1"/>
          </p:cNvSpPr>
          <p:nvPr/>
        </p:nvSpPr>
        <p:spPr bwMode="auto">
          <a:xfrm flipH="1" flipV="1">
            <a:off x="3979864" y="1535113"/>
            <a:ext cx="168275" cy="49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98" name="Line 89"/>
          <p:cNvSpPr>
            <a:spLocks noChangeShapeType="1"/>
          </p:cNvSpPr>
          <p:nvPr/>
        </p:nvSpPr>
        <p:spPr bwMode="auto">
          <a:xfrm flipV="1">
            <a:off x="3978275" y="1462088"/>
            <a:ext cx="165100" cy="68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199" name="Line 90"/>
          <p:cNvSpPr>
            <a:spLocks noChangeShapeType="1"/>
          </p:cNvSpPr>
          <p:nvPr/>
        </p:nvSpPr>
        <p:spPr bwMode="auto">
          <a:xfrm flipH="1" flipV="1">
            <a:off x="3979864" y="1411288"/>
            <a:ext cx="168275" cy="49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00" name="Line 91"/>
          <p:cNvSpPr>
            <a:spLocks noChangeShapeType="1"/>
          </p:cNvSpPr>
          <p:nvPr/>
        </p:nvSpPr>
        <p:spPr bwMode="auto">
          <a:xfrm flipV="1">
            <a:off x="3978275" y="1338263"/>
            <a:ext cx="165100" cy="68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01" name="Line 92"/>
          <p:cNvSpPr>
            <a:spLocks noChangeShapeType="1"/>
          </p:cNvSpPr>
          <p:nvPr/>
        </p:nvSpPr>
        <p:spPr bwMode="auto">
          <a:xfrm flipH="1" flipV="1">
            <a:off x="4067176" y="1312864"/>
            <a:ext cx="80963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02" name="Line 93"/>
          <p:cNvSpPr>
            <a:spLocks noChangeShapeType="1"/>
          </p:cNvSpPr>
          <p:nvPr/>
        </p:nvSpPr>
        <p:spPr bwMode="auto">
          <a:xfrm flipH="1">
            <a:off x="3987800" y="884238"/>
            <a:ext cx="160338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03" name="Line 94"/>
          <p:cNvSpPr>
            <a:spLocks noChangeShapeType="1"/>
          </p:cNvSpPr>
          <p:nvPr/>
        </p:nvSpPr>
        <p:spPr bwMode="auto">
          <a:xfrm flipH="1">
            <a:off x="4227514" y="884238"/>
            <a:ext cx="160337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04" name="Line 95"/>
          <p:cNvSpPr>
            <a:spLocks noChangeShapeType="1"/>
          </p:cNvSpPr>
          <p:nvPr/>
        </p:nvSpPr>
        <p:spPr bwMode="auto">
          <a:xfrm flipH="1">
            <a:off x="4494214" y="884238"/>
            <a:ext cx="160337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05" name="Line 96"/>
          <p:cNvSpPr>
            <a:spLocks noChangeShapeType="1"/>
          </p:cNvSpPr>
          <p:nvPr/>
        </p:nvSpPr>
        <p:spPr bwMode="auto">
          <a:xfrm>
            <a:off x="3789363" y="1208088"/>
            <a:ext cx="1039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06" name="Line 97"/>
          <p:cNvSpPr>
            <a:spLocks noChangeShapeType="1"/>
          </p:cNvSpPr>
          <p:nvPr/>
        </p:nvSpPr>
        <p:spPr bwMode="auto">
          <a:xfrm>
            <a:off x="4292600" y="1343025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07" name="Line 98"/>
          <p:cNvSpPr>
            <a:spLocks noChangeShapeType="1"/>
          </p:cNvSpPr>
          <p:nvPr/>
        </p:nvSpPr>
        <p:spPr bwMode="auto">
          <a:xfrm flipV="1">
            <a:off x="4067175" y="12033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08" name="Line 99"/>
          <p:cNvSpPr>
            <a:spLocks noChangeShapeType="1"/>
          </p:cNvSpPr>
          <p:nvPr/>
        </p:nvSpPr>
        <p:spPr bwMode="auto">
          <a:xfrm>
            <a:off x="4525963" y="1211263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09" name="Line 100"/>
          <p:cNvSpPr>
            <a:spLocks noChangeShapeType="1"/>
          </p:cNvSpPr>
          <p:nvPr/>
        </p:nvSpPr>
        <p:spPr bwMode="auto">
          <a:xfrm>
            <a:off x="4292600" y="1466850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10" name="Line 101"/>
          <p:cNvSpPr>
            <a:spLocks noChangeShapeType="1"/>
          </p:cNvSpPr>
          <p:nvPr/>
        </p:nvSpPr>
        <p:spPr bwMode="auto">
          <a:xfrm flipV="1">
            <a:off x="4067175" y="1631950"/>
            <a:ext cx="0" cy="46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11" name="Line 102"/>
          <p:cNvSpPr>
            <a:spLocks noChangeShapeType="1"/>
          </p:cNvSpPr>
          <p:nvPr/>
        </p:nvSpPr>
        <p:spPr bwMode="auto">
          <a:xfrm>
            <a:off x="4525963" y="1473201"/>
            <a:ext cx="0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12" name="Line 103"/>
          <p:cNvSpPr>
            <a:spLocks noChangeShapeType="1"/>
          </p:cNvSpPr>
          <p:nvPr/>
        </p:nvSpPr>
        <p:spPr bwMode="auto">
          <a:xfrm flipV="1">
            <a:off x="4065588" y="2592389"/>
            <a:ext cx="87312" cy="46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13" name="Line 104"/>
          <p:cNvSpPr>
            <a:spLocks noChangeShapeType="1"/>
          </p:cNvSpPr>
          <p:nvPr/>
        </p:nvSpPr>
        <p:spPr bwMode="auto">
          <a:xfrm flipH="1" flipV="1">
            <a:off x="3979864" y="2538413"/>
            <a:ext cx="168275" cy="49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14" name="Line 105"/>
          <p:cNvSpPr>
            <a:spLocks noChangeShapeType="1"/>
          </p:cNvSpPr>
          <p:nvPr/>
        </p:nvSpPr>
        <p:spPr bwMode="auto">
          <a:xfrm flipV="1">
            <a:off x="3978275" y="2465388"/>
            <a:ext cx="165100" cy="68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15" name="Line 106"/>
          <p:cNvSpPr>
            <a:spLocks noChangeShapeType="1"/>
          </p:cNvSpPr>
          <p:nvPr/>
        </p:nvSpPr>
        <p:spPr bwMode="auto">
          <a:xfrm flipH="1" flipV="1">
            <a:off x="3979864" y="2414588"/>
            <a:ext cx="168275" cy="49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16" name="Line 107"/>
          <p:cNvSpPr>
            <a:spLocks noChangeShapeType="1"/>
          </p:cNvSpPr>
          <p:nvPr/>
        </p:nvSpPr>
        <p:spPr bwMode="auto">
          <a:xfrm flipV="1">
            <a:off x="3978275" y="2341563"/>
            <a:ext cx="165100" cy="68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17" name="Line 108"/>
          <p:cNvSpPr>
            <a:spLocks noChangeShapeType="1"/>
          </p:cNvSpPr>
          <p:nvPr/>
        </p:nvSpPr>
        <p:spPr bwMode="auto">
          <a:xfrm flipH="1" flipV="1">
            <a:off x="4067176" y="2316164"/>
            <a:ext cx="80963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18" name="Line 109"/>
          <p:cNvSpPr>
            <a:spLocks noChangeShapeType="1"/>
          </p:cNvSpPr>
          <p:nvPr/>
        </p:nvSpPr>
        <p:spPr bwMode="auto">
          <a:xfrm>
            <a:off x="4292600" y="2346325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19" name="Line 110"/>
          <p:cNvSpPr>
            <a:spLocks noChangeShapeType="1"/>
          </p:cNvSpPr>
          <p:nvPr/>
        </p:nvSpPr>
        <p:spPr bwMode="auto">
          <a:xfrm flipV="1">
            <a:off x="4067175" y="22066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20" name="Line 111"/>
          <p:cNvSpPr>
            <a:spLocks noChangeShapeType="1"/>
          </p:cNvSpPr>
          <p:nvPr/>
        </p:nvSpPr>
        <p:spPr bwMode="auto">
          <a:xfrm>
            <a:off x="4525963" y="2214563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21" name="Line 112"/>
          <p:cNvSpPr>
            <a:spLocks noChangeShapeType="1"/>
          </p:cNvSpPr>
          <p:nvPr/>
        </p:nvSpPr>
        <p:spPr bwMode="auto">
          <a:xfrm>
            <a:off x="4292600" y="2470150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22" name="Line 113"/>
          <p:cNvSpPr>
            <a:spLocks noChangeShapeType="1"/>
          </p:cNvSpPr>
          <p:nvPr/>
        </p:nvSpPr>
        <p:spPr bwMode="auto">
          <a:xfrm flipV="1">
            <a:off x="4067175" y="2635250"/>
            <a:ext cx="0" cy="46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23" name="Line 114"/>
          <p:cNvSpPr>
            <a:spLocks noChangeShapeType="1"/>
          </p:cNvSpPr>
          <p:nvPr/>
        </p:nvSpPr>
        <p:spPr bwMode="auto">
          <a:xfrm>
            <a:off x="4525963" y="2476501"/>
            <a:ext cx="0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24" name="Freeform 115"/>
          <p:cNvSpPr>
            <a:spLocks/>
          </p:cNvSpPr>
          <p:nvPr/>
        </p:nvSpPr>
        <p:spPr bwMode="auto">
          <a:xfrm>
            <a:off x="7751763" y="2997200"/>
            <a:ext cx="1066800" cy="381000"/>
          </a:xfrm>
          <a:custGeom>
            <a:avLst/>
            <a:gdLst>
              <a:gd name="T0" fmla="*/ 2147483647 w 672"/>
              <a:gd name="T1" fmla="*/ 0 h 240"/>
              <a:gd name="T2" fmla="*/ 2147483647 w 672"/>
              <a:gd name="T3" fmla="*/ 2147483647 h 240"/>
              <a:gd name="T4" fmla="*/ 2147483647 w 672"/>
              <a:gd name="T5" fmla="*/ 2147483647 h 240"/>
              <a:gd name="T6" fmla="*/ 0 w 672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672" y="0"/>
                </a:moveTo>
                <a:cubicBezTo>
                  <a:pt x="528" y="8"/>
                  <a:pt x="384" y="16"/>
                  <a:pt x="288" y="48"/>
                </a:cubicBezTo>
                <a:cubicBezTo>
                  <a:pt x="192" y="80"/>
                  <a:pt x="144" y="160"/>
                  <a:pt x="96" y="192"/>
                </a:cubicBezTo>
                <a:cubicBezTo>
                  <a:pt x="48" y="224"/>
                  <a:pt x="24" y="232"/>
                  <a:pt x="0" y="2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225" name="Text Box 116"/>
          <p:cNvSpPr txBox="1">
            <a:spLocks noChangeArrowheads="1"/>
          </p:cNvSpPr>
          <p:nvPr/>
        </p:nvSpPr>
        <p:spPr bwMode="auto">
          <a:xfrm>
            <a:off x="7827963" y="3086101"/>
            <a:ext cx="316090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ε</a:t>
            </a:r>
          </a:p>
        </p:txBody>
      </p:sp>
      <p:sp>
        <p:nvSpPr>
          <p:cNvPr id="5226" name="Text Box 117"/>
          <p:cNvSpPr txBox="1">
            <a:spLocks noChangeArrowheads="1"/>
          </p:cNvSpPr>
          <p:nvPr/>
        </p:nvSpPr>
        <p:spPr bwMode="auto">
          <a:xfrm>
            <a:off x="7454900" y="2198689"/>
            <a:ext cx="418682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ε</a:t>
            </a:r>
            <a:r>
              <a:rPr kumimoji="1" lang="en-US" altLang="ja-JP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0</a:t>
            </a:r>
          </a:p>
        </p:txBody>
      </p:sp>
      <p:sp>
        <p:nvSpPr>
          <p:cNvPr id="5227" name="Text Box 118"/>
          <p:cNvSpPr txBox="1">
            <a:spLocks noChangeArrowheads="1"/>
          </p:cNvSpPr>
          <p:nvPr/>
        </p:nvSpPr>
        <p:spPr bwMode="auto">
          <a:xfrm>
            <a:off x="8915400" y="990600"/>
            <a:ext cx="1131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Plasma</a:t>
            </a:r>
          </a:p>
        </p:txBody>
      </p:sp>
      <p:sp>
        <p:nvSpPr>
          <p:cNvPr id="5228" name="Freeform 119"/>
          <p:cNvSpPr>
            <a:spLocks/>
          </p:cNvSpPr>
          <p:nvPr/>
        </p:nvSpPr>
        <p:spPr bwMode="auto">
          <a:xfrm>
            <a:off x="7620000" y="1295400"/>
            <a:ext cx="1333500" cy="723900"/>
          </a:xfrm>
          <a:custGeom>
            <a:avLst/>
            <a:gdLst>
              <a:gd name="T0" fmla="*/ 2147483647 w 840"/>
              <a:gd name="T1" fmla="*/ 2147483647 h 456"/>
              <a:gd name="T2" fmla="*/ 2147483647 w 840"/>
              <a:gd name="T3" fmla="*/ 2147483647 h 456"/>
              <a:gd name="T4" fmla="*/ 2147483647 w 840"/>
              <a:gd name="T5" fmla="*/ 2147483647 h 456"/>
              <a:gd name="T6" fmla="*/ 2147483647 w 840"/>
              <a:gd name="T7" fmla="*/ 2147483647 h 456"/>
              <a:gd name="T8" fmla="*/ 0 w 840"/>
              <a:gd name="T9" fmla="*/ 2147483647 h 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0"/>
              <a:gd name="T16" fmla="*/ 0 h 456"/>
              <a:gd name="T17" fmla="*/ 840 w 840"/>
              <a:gd name="T18" fmla="*/ 456 h 4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0" h="456">
                <a:moveTo>
                  <a:pt x="816" y="16"/>
                </a:moveTo>
                <a:cubicBezTo>
                  <a:pt x="828" y="8"/>
                  <a:pt x="840" y="0"/>
                  <a:pt x="768" y="16"/>
                </a:cubicBezTo>
                <a:cubicBezTo>
                  <a:pt x="696" y="32"/>
                  <a:pt x="480" y="56"/>
                  <a:pt x="384" y="112"/>
                </a:cubicBezTo>
                <a:cubicBezTo>
                  <a:pt x="288" y="168"/>
                  <a:pt x="256" y="296"/>
                  <a:pt x="192" y="352"/>
                </a:cubicBezTo>
                <a:cubicBezTo>
                  <a:pt x="128" y="408"/>
                  <a:pt x="24" y="456"/>
                  <a:pt x="0" y="44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Chucking Force</a:t>
            </a:r>
          </a:p>
        </p:txBody>
      </p:sp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112" name="矩形 111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16" name="矩形 115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6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電容率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1774826" y="1125538"/>
            <a:ext cx="8569325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在電磁學裏，介電質響應外電場的施加而電極化的衡量，稱為電容率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。在非真空中由於介電質被電極化，在物質內部的總電場會減小；</a:t>
            </a:r>
            <a:r>
              <a:rPr kumimoji="1" lang="zh-TW" alt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電容率關係到介電質傳輸（或容許）電場的能力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。</a:t>
            </a:r>
            <a:r>
              <a:rPr kumimoji="1" lang="zh-TW" alt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電容率衡量電場怎樣影響介電質，怎樣被介電質影響。電容率又稱為「絕對電容率」，或稱為「介電常數」。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採用國際單位制，電容率的測量單位是法拉／公尺（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Farad/meter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，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F/m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）。真空的電容率，稱為真空電容率，或「真空介電常數」，標準值為   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F/m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或 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A</a:t>
            </a:r>
            <a:r>
              <a:rPr kumimoji="1" lang="en-US" altLang="zh-TW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2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s</a:t>
            </a:r>
            <a:r>
              <a:rPr kumimoji="1" lang="en-US" altLang="zh-TW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4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 kg</a:t>
            </a:r>
            <a:r>
              <a:rPr kumimoji="1" lang="en-US" altLang="zh-TW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-1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m</a:t>
            </a:r>
            <a:r>
              <a:rPr kumimoji="1" lang="en-US" altLang="zh-TW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−3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 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。</a:t>
            </a: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ε</a:t>
            </a:r>
            <a:r>
              <a:rPr kumimoji="1" lang="en-US" altLang="zh-TW" sz="1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0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真空電容率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8.854187817×10</a:t>
            </a:r>
            <a:r>
              <a:rPr kumimoji="1" lang="en-US" altLang="zh-TW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-12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F/m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ε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：相對電容率，又稱相對介電常數</a:t>
            </a: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       真空：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       Helium gas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1.00000684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       Argon gas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1.000127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       Al</a:t>
            </a:r>
            <a:r>
              <a:rPr kumimoji="1" lang="en-US" altLang="zh-TW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2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O</a:t>
            </a:r>
            <a:r>
              <a:rPr kumimoji="1" lang="en-US" altLang="zh-TW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3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9.8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         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AlN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8.8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       Anodizing (aluminum oxide)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8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      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空氣：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1.00054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      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水：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88 (32°F)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6364" y="2852739"/>
            <a:ext cx="341947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7" name="矩形 6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1" name="矩形 10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40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09600" y="942419"/>
            <a:ext cx="10972800" cy="50000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0" dirty="0" smtClean="0">
                <a:solidFill>
                  <a:srgbClr val="3333FF"/>
                </a:solidFill>
                <a:latin typeface="微軟正黑體" pitchFamily="34" charset="-120"/>
              </a:rPr>
              <a:t>ESC (Electrostatic Chuck) </a:t>
            </a:r>
            <a:r>
              <a:rPr lang="zh-TW" altLang="en-US" b="0" dirty="0" smtClean="0">
                <a:solidFill>
                  <a:srgbClr val="3333FF"/>
                </a:solidFill>
                <a:latin typeface="微軟正黑體" pitchFamily="34" charset="-120"/>
              </a:rPr>
              <a:t>靜電吸盤。</a:t>
            </a:r>
            <a:endParaRPr lang="en-US" altLang="zh-TW" b="0" dirty="0" smtClean="0">
              <a:solidFill>
                <a:srgbClr val="3333FF"/>
              </a:solidFill>
              <a:latin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0" dirty="0" smtClean="0">
                <a:latin typeface="微軟正黑體" pitchFamily="34" charset="-120"/>
              </a:rPr>
              <a:t>靜</a:t>
            </a:r>
            <a:r>
              <a:rPr lang="zh-TW" altLang="zh-TW" b="0" dirty="0" smtClean="0">
                <a:latin typeface="微軟正黑體" pitchFamily="34" charset="-120"/>
              </a:rPr>
              <a:t>電</a:t>
            </a:r>
            <a:r>
              <a:rPr lang="zh-TW" altLang="zh-TW" b="0" dirty="0">
                <a:latin typeface="微軟正黑體" pitchFamily="34" charset="-120"/>
              </a:rPr>
              <a:t>吸盤 (ESC) 是一種特殊類型的夾具，用於通過靜電吸力通過電力壓住或拾取物體</a:t>
            </a:r>
            <a:r>
              <a:rPr lang="zh-TW" altLang="zh-TW" b="0" dirty="0" smtClean="0">
                <a:latin typeface="微軟正黑體" pitchFamily="34" charset="-120"/>
              </a:rPr>
              <a:t>。</a:t>
            </a:r>
            <a:endParaRPr lang="zh-TW" altLang="zh-TW" b="0" dirty="0">
              <a:latin typeface="微軟正黑體" pitchFamily="34" charset="-12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TW" b="0" dirty="0" smtClean="0">
                <a:solidFill>
                  <a:srgbClr val="FF0000"/>
                </a:solidFill>
                <a:latin typeface="微軟正黑體" pitchFamily="34" charset="-120"/>
              </a:rPr>
              <a:t>      </a:t>
            </a:r>
            <a:r>
              <a:rPr lang="zh-TW" altLang="zh-TW" b="0" dirty="0" smtClean="0">
                <a:solidFill>
                  <a:srgbClr val="FF0000"/>
                </a:solidFill>
                <a:latin typeface="微軟正黑體" pitchFamily="34" charset="-120"/>
              </a:rPr>
              <a:t>每</a:t>
            </a:r>
            <a:r>
              <a:rPr lang="zh-TW" altLang="zh-TW" b="0" dirty="0">
                <a:solidFill>
                  <a:srgbClr val="FF0000"/>
                </a:solidFill>
                <a:latin typeface="微軟正黑體" pitchFamily="34" charset="-120"/>
              </a:rPr>
              <a:t>一種物質都帶有內在的正電荷和負電荷</a:t>
            </a:r>
            <a:r>
              <a:rPr lang="zh-TW" altLang="zh-TW" b="0" dirty="0">
                <a:latin typeface="微軟正黑體" pitchFamily="34" charset="-120"/>
              </a:rPr>
              <a:t>。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TW" b="0" dirty="0" smtClean="0">
                <a:latin typeface="微軟正黑體" pitchFamily="34" charset="-120"/>
              </a:rPr>
              <a:t>      </a:t>
            </a:r>
            <a:r>
              <a:rPr lang="zh-TW" altLang="zh-TW" b="0" dirty="0" smtClean="0">
                <a:latin typeface="微軟正黑體" pitchFamily="34" charset="-120"/>
              </a:rPr>
              <a:t>當</a:t>
            </a:r>
            <a:r>
              <a:rPr lang="zh-TW" altLang="zh-TW" b="0" dirty="0">
                <a:latin typeface="微軟正黑體" pitchFamily="34" charset="-120"/>
              </a:rPr>
              <a:t>物體放置在 ESC 上並向其</a:t>
            </a:r>
            <a:r>
              <a:rPr lang="zh-TW" altLang="zh-TW" b="0" dirty="0">
                <a:solidFill>
                  <a:srgbClr val="3333FF"/>
                </a:solidFill>
                <a:latin typeface="微軟正黑體" pitchFamily="34" charset="-120"/>
              </a:rPr>
              <a:t>內部電極施加雙極電壓時，會產生定向電場，正電荷和負電荷會在材料內漂移，以匹配吸盤內部電極的極性。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TW" b="0" dirty="0" smtClean="0">
                <a:latin typeface="微軟正黑體" pitchFamily="34" charset="-120"/>
              </a:rPr>
              <a:t>      </a:t>
            </a:r>
            <a:r>
              <a:rPr lang="zh-TW" altLang="zh-TW" b="0" dirty="0" smtClean="0">
                <a:solidFill>
                  <a:srgbClr val="3333FF"/>
                </a:solidFill>
                <a:latin typeface="微軟正黑體" pitchFamily="34" charset="-120"/>
              </a:rPr>
              <a:t>ESC </a:t>
            </a:r>
            <a:r>
              <a:rPr lang="zh-TW" altLang="zh-TW" b="0" dirty="0">
                <a:solidFill>
                  <a:srgbClr val="3333FF"/>
                </a:solidFill>
                <a:latin typeface="微軟正黑體" pitchFamily="34" charset="-120"/>
              </a:rPr>
              <a:t>和材料之間的這種吸引力</a:t>
            </a:r>
            <a:r>
              <a:rPr lang="zh-TW" altLang="zh-TW" b="0" dirty="0" smtClean="0">
                <a:solidFill>
                  <a:srgbClr val="3333FF"/>
                </a:solidFill>
                <a:latin typeface="微軟正黑體" pitchFamily="34" charset="-120"/>
              </a:rPr>
              <a:t>就是</a:t>
            </a:r>
            <a:r>
              <a:rPr lang="zh-TW" altLang="zh-TW" b="0" dirty="0">
                <a:solidFill>
                  <a:srgbClr val="3333FF"/>
                </a:solidFill>
                <a:latin typeface="微軟正黑體" pitchFamily="34" charset="-120"/>
              </a:rPr>
              <a:t>所謂的靜電力</a:t>
            </a:r>
            <a:r>
              <a:rPr lang="zh-TW" altLang="zh-TW" b="0" dirty="0">
                <a:latin typeface="微軟正黑體" pitchFamily="34" charset="-120"/>
              </a:rPr>
              <a:t>，是</a:t>
            </a:r>
            <a:r>
              <a:rPr lang="zh-TW" altLang="zh-TW" b="0" dirty="0" smtClean="0">
                <a:latin typeface="微軟正黑體" pitchFamily="34" charset="-120"/>
              </a:rPr>
              <a:t>我們</a:t>
            </a:r>
            <a:r>
              <a:rPr lang="zh-TW" altLang="en-US" b="0" dirty="0" smtClean="0">
                <a:latin typeface="微軟正黑體" pitchFamily="34" charset="-120"/>
              </a:rPr>
              <a:t>靜電</a:t>
            </a:r>
            <a:r>
              <a:rPr lang="zh-TW" altLang="zh-TW" b="0" dirty="0" smtClean="0">
                <a:latin typeface="微軟正黑體" pitchFamily="34" charset="-120"/>
              </a:rPr>
              <a:t>盤</a:t>
            </a:r>
            <a:r>
              <a:rPr lang="zh-TW" altLang="zh-TW" b="0" dirty="0">
                <a:latin typeface="微軟正黑體" pitchFamily="34" charset="-120"/>
              </a:rPr>
              <a:t>背後的基本</a:t>
            </a:r>
            <a:r>
              <a:rPr lang="zh-TW" altLang="zh-TW" b="0" dirty="0" smtClean="0">
                <a:latin typeface="微軟正黑體" pitchFamily="34" charset="-120"/>
              </a:rPr>
              <a:t>機制</a:t>
            </a:r>
            <a:r>
              <a:rPr lang="zh-TW" altLang="en-US" b="0" dirty="0" smtClean="0">
                <a:latin typeface="微軟正黑體" pitchFamily="34" charset="-120"/>
              </a:rPr>
              <a:t>。</a:t>
            </a:r>
            <a:endParaRPr lang="zh-TW" altLang="en-US" b="0" dirty="0">
              <a:latin typeface="微軟正黑體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ESC </a:t>
            </a:r>
            <a:r>
              <a:rPr lang="zh-TW" altLang="en-US" dirty="0" smtClean="0"/>
              <a:t>原理</a:t>
            </a:r>
            <a:endParaRPr lang="zh-TW" altLang="en-US" dirty="0"/>
          </a:p>
        </p:txBody>
      </p:sp>
      <p:pic>
        <p:nvPicPr>
          <p:cNvPr id="5" name="圖片 4" descr="img-esc-01-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424" y="4018872"/>
            <a:ext cx="9783900" cy="2500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7"/>
          <p:cNvSpPr>
            <a:spLocks noChangeArrowheads="1"/>
          </p:cNvSpPr>
          <p:nvPr/>
        </p:nvSpPr>
        <p:spPr bwMode="auto">
          <a:xfrm>
            <a:off x="2209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/>
            </a:r>
            <a:br>
              <a:rPr kumimoji="1" lang="en-US" altLang="ja-JP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</a:br>
            <a:endParaRPr kumimoji="1" lang="en-US" altLang="ja-JP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Mono Polar</a:t>
            </a:r>
          </a:p>
        </p:txBody>
      </p:sp>
      <p:pic>
        <p:nvPicPr>
          <p:cNvPr id="7172" name="Picture 7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016" y="978386"/>
            <a:ext cx="7956376" cy="554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6" name="矩形 5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0" name="矩形 9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8976322" y="1196752"/>
            <a:ext cx="1643057" cy="2144218"/>
            <a:chOff x="3875" y="960"/>
            <a:chExt cx="1239" cy="1440"/>
          </a:xfrm>
        </p:grpSpPr>
        <p:sp>
          <p:nvSpPr>
            <p:cNvPr id="14" name="Freeform 23"/>
            <p:cNvSpPr>
              <a:spLocks/>
            </p:cNvSpPr>
            <p:nvPr/>
          </p:nvSpPr>
          <p:spPr bwMode="auto">
            <a:xfrm>
              <a:off x="4080" y="960"/>
              <a:ext cx="528" cy="288"/>
            </a:xfrm>
            <a:custGeom>
              <a:avLst/>
              <a:gdLst>
                <a:gd name="T0" fmla="*/ 0 w 528"/>
                <a:gd name="T1" fmla="*/ 288 h 288"/>
                <a:gd name="T2" fmla="*/ 0 w 528"/>
                <a:gd name="T3" fmla="*/ 0 h 288"/>
                <a:gd name="T4" fmla="*/ 528 w 528"/>
                <a:gd name="T5" fmla="*/ 0 h 288"/>
                <a:gd name="T6" fmla="*/ 528 w 528"/>
                <a:gd name="T7" fmla="*/ 192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288"/>
                <a:gd name="T14" fmla="*/ 528 w 528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288">
                  <a:moveTo>
                    <a:pt x="0" y="288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19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5" name="Line 24"/>
            <p:cNvSpPr>
              <a:spLocks noChangeShapeType="1"/>
            </p:cNvSpPr>
            <p:nvPr/>
          </p:nvSpPr>
          <p:spPr bwMode="auto">
            <a:xfrm flipH="1">
              <a:off x="4080" y="1248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6" name="Line 25"/>
            <p:cNvSpPr>
              <a:spLocks noChangeShapeType="1"/>
            </p:cNvSpPr>
            <p:nvPr/>
          </p:nvSpPr>
          <p:spPr bwMode="auto">
            <a:xfrm>
              <a:off x="4080" y="139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7" name="Line 26"/>
            <p:cNvSpPr>
              <a:spLocks noChangeShapeType="1"/>
            </p:cNvSpPr>
            <p:nvPr/>
          </p:nvSpPr>
          <p:spPr bwMode="auto">
            <a:xfrm flipV="1">
              <a:off x="3875" y="1504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8" name="Line 28"/>
            <p:cNvSpPr>
              <a:spLocks noChangeShapeType="1"/>
            </p:cNvSpPr>
            <p:nvPr/>
          </p:nvSpPr>
          <p:spPr bwMode="auto">
            <a:xfrm flipV="1">
              <a:off x="3875" y="1583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4092" y="158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4032" y="206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3984" y="211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>
              <a:off x="4092" y="211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3" name="Text Box 33"/>
            <p:cNvSpPr txBox="1">
              <a:spLocks noChangeArrowheads="1"/>
            </p:cNvSpPr>
            <p:nvPr/>
          </p:nvSpPr>
          <p:spPr bwMode="auto">
            <a:xfrm>
              <a:off x="4224" y="1200"/>
              <a:ext cx="890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Open Circuit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1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Bi Polar</a:t>
            </a:r>
          </a:p>
        </p:txBody>
      </p:sp>
      <p:pic>
        <p:nvPicPr>
          <p:cNvPr id="8195" name="Picture 6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188" y="1196975"/>
            <a:ext cx="80010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5" name="矩形 4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9" name="矩形 8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28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ESC Structure</a:t>
            </a:r>
          </a:p>
        </p:txBody>
      </p:sp>
      <p:grpSp>
        <p:nvGrpSpPr>
          <p:cNvPr id="2" name="群組 33"/>
          <p:cNvGrpSpPr/>
          <p:nvPr/>
        </p:nvGrpSpPr>
        <p:grpSpPr>
          <a:xfrm>
            <a:off x="2785460" y="836712"/>
            <a:ext cx="7884368" cy="5256584"/>
            <a:chOff x="266576" y="908720"/>
            <a:chExt cx="8697912" cy="5543550"/>
          </a:xfrm>
        </p:grpSpPr>
        <p:pic>
          <p:nvPicPr>
            <p:cNvPr id="9219" name="Picture 4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59188" y="908720"/>
              <a:ext cx="4305300" cy="4141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6576" y="908720"/>
              <a:ext cx="4248150" cy="4125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21" name="Text Box 67"/>
            <p:cNvSpPr txBox="1">
              <a:spLocks noChangeArrowheads="1"/>
            </p:cNvSpPr>
            <p:nvPr/>
          </p:nvSpPr>
          <p:spPr bwMode="auto">
            <a:xfrm>
              <a:off x="3867026" y="5083845"/>
              <a:ext cx="1296987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Lift Pin</a:t>
              </a:r>
            </a:p>
          </p:txBody>
        </p:sp>
        <p:sp>
          <p:nvSpPr>
            <p:cNvPr id="9222" name="Text Box 68"/>
            <p:cNvSpPr txBox="1">
              <a:spLocks noChangeArrowheads="1"/>
            </p:cNvSpPr>
            <p:nvPr/>
          </p:nvSpPr>
          <p:spPr bwMode="auto">
            <a:xfrm>
              <a:off x="3938463" y="5396582"/>
              <a:ext cx="1296988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Helium Hole</a:t>
              </a:r>
            </a:p>
          </p:txBody>
        </p:sp>
        <p:sp>
          <p:nvSpPr>
            <p:cNvPr id="9223" name="Text Box 69"/>
            <p:cNvSpPr txBox="1">
              <a:spLocks noChangeArrowheads="1"/>
            </p:cNvSpPr>
            <p:nvPr/>
          </p:nvSpPr>
          <p:spPr bwMode="auto">
            <a:xfrm>
              <a:off x="3444100" y="5852725"/>
              <a:ext cx="2383142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Chiller</a:t>
              </a:r>
            </a:p>
          </p:txBody>
        </p:sp>
        <p:sp>
          <p:nvSpPr>
            <p:cNvPr id="9224" name="Text Box 70"/>
            <p:cNvSpPr txBox="1">
              <a:spLocks noChangeArrowheads="1"/>
            </p:cNvSpPr>
            <p:nvPr/>
          </p:nvSpPr>
          <p:spPr bwMode="auto">
            <a:xfrm>
              <a:off x="3938463" y="6115720"/>
              <a:ext cx="1296988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Electrode</a:t>
              </a:r>
            </a:p>
          </p:txBody>
        </p:sp>
        <p:sp>
          <p:nvSpPr>
            <p:cNvPr id="9225" name="Line 72"/>
            <p:cNvSpPr>
              <a:spLocks noChangeShapeType="1"/>
            </p:cNvSpPr>
            <p:nvPr/>
          </p:nvSpPr>
          <p:spPr bwMode="auto">
            <a:xfrm flipV="1">
              <a:off x="5164013" y="3572545"/>
              <a:ext cx="358775" cy="201612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9226" name="Line 73"/>
            <p:cNvSpPr>
              <a:spLocks noChangeShapeType="1"/>
            </p:cNvSpPr>
            <p:nvPr/>
          </p:nvSpPr>
          <p:spPr bwMode="auto">
            <a:xfrm flipH="1" flipV="1">
              <a:off x="2714501" y="4652045"/>
              <a:ext cx="1223962" cy="86518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9227" name="Line 74"/>
            <p:cNvSpPr>
              <a:spLocks noChangeShapeType="1"/>
            </p:cNvSpPr>
            <p:nvPr/>
          </p:nvSpPr>
          <p:spPr bwMode="auto">
            <a:xfrm flipH="1" flipV="1">
              <a:off x="3722563" y="2132682"/>
              <a:ext cx="431800" cy="309562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9228" name="Line 75"/>
            <p:cNvSpPr>
              <a:spLocks noChangeShapeType="1"/>
            </p:cNvSpPr>
            <p:nvPr/>
          </p:nvSpPr>
          <p:spPr bwMode="auto">
            <a:xfrm flipV="1">
              <a:off x="4875088" y="2204120"/>
              <a:ext cx="504825" cy="302418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9229" name="Line 76"/>
            <p:cNvSpPr>
              <a:spLocks noChangeShapeType="1"/>
            </p:cNvSpPr>
            <p:nvPr/>
          </p:nvSpPr>
          <p:spPr bwMode="auto">
            <a:xfrm flipV="1">
              <a:off x="5164013" y="1772320"/>
              <a:ext cx="1871663" cy="417671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9230" name="Line 77"/>
            <p:cNvSpPr>
              <a:spLocks noChangeShapeType="1"/>
            </p:cNvSpPr>
            <p:nvPr/>
          </p:nvSpPr>
          <p:spPr bwMode="auto">
            <a:xfrm flipV="1">
              <a:off x="5090988" y="2996282"/>
              <a:ext cx="1728788" cy="331152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9231" name="Line 78"/>
            <p:cNvSpPr>
              <a:spLocks noChangeShapeType="1"/>
            </p:cNvSpPr>
            <p:nvPr/>
          </p:nvSpPr>
          <p:spPr bwMode="auto">
            <a:xfrm flipH="1" flipV="1">
              <a:off x="3003426" y="4004345"/>
              <a:ext cx="1008062" cy="151288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17" name="矩形 16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4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21" name="矩形 20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5" name="群組 32"/>
          <p:cNvGrpSpPr/>
          <p:nvPr/>
        </p:nvGrpSpPr>
        <p:grpSpPr>
          <a:xfrm>
            <a:off x="1524000" y="4077072"/>
            <a:ext cx="2843808" cy="2780928"/>
            <a:chOff x="2195512" y="836613"/>
            <a:chExt cx="6387541" cy="5856287"/>
          </a:xfrm>
        </p:grpSpPr>
        <p:pic>
          <p:nvPicPr>
            <p:cNvPr id="2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5512" y="836613"/>
              <a:ext cx="5902325" cy="5856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Oval 4"/>
            <p:cNvSpPr>
              <a:spLocks noChangeArrowheads="1"/>
            </p:cNvSpPr>
            <p:nvPr/>
          </p:nvSpPr>
          <p:spPr bwMode="auto">
            <a:xfrm>
              <a:off x="4572000" y="4365625"/>
              <a:ext cx="865188" cy="863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6" name="Oval 5"/>
            <p:cNvSpPr>
              <a:spLocks noChangeArrowheads="1"/>
            </p:cNvSpPr>
            <p:nvPr/>
          </p:nvSpPr>
          <p:spPr bwMode="auto">
            <a:xfrm>
              <a:off x="5867399" y="3357563"/>
              <a:ext cx="865189" cy="86360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3203575" y="2205038"/>
              <a:ext cx="647700" cy="6477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8" name="Oval 8"/>
            <p:cNvSpPr>
              <a:spLocks noChangeArrowheads="1"/>
            </p:cNvSpPr>
            <p:nvPr/>
          </p:nvSpPr>
          <p:spPr bwMode="auto">
            <a:xfrm>
              <a:off x="4500563" y="1773238"/>
              <a:ext cx="647700" cy="6477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5364163" y="1916113"/>
              <a:ext cx="503237" cy="50482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0" name="Oval 10"/>
            <p:cNvSpPr>
              <a:spLocks noChangeArrowheads="1"/>
            </p:cNvSpPr>
            <p:nvPr/>
          </p:nvSpPr>
          <p:spPr bwMode="auto">
            <a:xfrm>
              <a:off x="5867400" y="1700213"/>
              <a:ext cx="504825" cy="50482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3924301" y="2492374"/>
              <a:ext cx="3240090" cy="583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Thermal Couple</a:t>
              </a:r>
            </a:p>
          </p:txBody>
        </p:sp>
        <p:sp>
          <p:nvSpPr>
            <p:cNvPr id="32" name="Text Box 12"/>
            <p:cNvSpPr txBox="1">
              <a:spLocks noChangeArrowheads="1"/>
            </p:cNvSpPr>
            <p:nvPr/>
          </p:nvSpPr>
          <p:spPr bwMode="auto">
            <a:xfrm>
              <a:off x="5292726" y="4221165"/>
              <a:ext cx="3290327" cy="583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Electrode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34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Function Data</a:t>
            </a:r>
          </a:p>
        </p:txBody>
      </p:sp>
      <p:sp>
        <p:nvSpPr>
          <p:cNvPr id="10243" name="Text Box 16"/>
          <p:cNvSpPr txBox="1">
            <a:spLocks noChangeArrowheads="1"/>
          </p:cNvSpPr>
          <p:nvPr/>
        </p:nvSpPr>
        <p:spPr bwMode="auto">
          <a:xfrm>
            <a:off x="2495550" y="1412876"/>
            <a:ext cx="7056438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Flatness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Roughness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Helium Pressure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Helium Leak Rate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Leak Current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Insulation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Di-electric Thickness</a:t>
            </a:r>
          </a:p>
        </p:txBody>
      </p:sp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10" name="矩形 9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4" name="矩形 13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4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Flatness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1703389" y="981076"/>
            <a:ext cx="53292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Flatness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512" y="2132857"/>
            <a:ext cx="5156550" cy="371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919536" y="5805265"/>
            <a:ext cx="55446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平面度不佳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(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形狀或是數值大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)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的狀況下，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Wafer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無法密合在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ESC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表面，因吸附力是接觸產生，若平面度不佳→吸附力不佳→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Helium Leak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大。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4151784" y="2348880"/>
            <a:ext cx="21602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F =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最大值減最小值</a:t>
            </a: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351" y="908051"/>
            <a:ext cx="59531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5726" y="981075"/>
            <a:ext cx="15144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11" name="矩形 10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5" name="矩形 14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pic>
        <p:nvPicPr>
          <p:cNvPr id="18" name="Picture 15" descr="DSC_1731-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3387" y="3140969"/>
            <a:ext cx="3673077" cy="24433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7320136" y="2780928"/>
            <a:ext cx="28083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CMM</a:t>
            </a:r>
          </a:p>
        </p:txBody>
      </p:sp>
    </p:spTree>
    <p:extLst>
      <p:ext uri="{BB962C8B-B14F-4D97-AF65-F5344CB8AC3E}">
        <p14:creationId xmlns:p14="http://schemas.microsoft.com/office/powerpoint/2010/main" val="101483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Roughness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1703388" y="1027114"/>
            <a:ext cx="8640762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粗糙度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(Roughness)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：加工的高頻因素所引起的高頻不規則表面，又稱為微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觀不平度，它是一種微觀何形狀誤差</a:t>
            </a:r>
            <a:endParaRPr kumimoji="1" lang="en-US" altLang="zh-TW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2007765"/>
            <a:ext cx="5638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1703512" y="3933826"/>
            <a:ext cx="288131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Ra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：中心線平均粗糙度</a:t>
            </a:r>
          </a:p>
        </p:txBody>
      </p:sp>
      <p:pic>
        <p:nvPicPr>
          <p:cNvPr id="1229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8965" y="4552528"/>
            <a:ext cx="54737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8" name="矩形 7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2" name="矩形 11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52185" y="2924945"/>
            <a:ext cx="2735511" cy="239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7752184" y="2564904"/>
            <a:ext cx="28083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Roughness Meter</a:t>
            </a:r>
          </a:p>
        </p:txBody>
      </p:sp>
    </p:spTree>
    <p:extLst>
      <p:ext uri="{BB962C8B-B14F-4D97-AF65-F5344CB8AC3E}">
        <p14:creationId xmlns:p14="http://schemas.microsoft.com/office/powerpoint/2010/main" val="34232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Roughness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774825" y="1085851"/>
            <a:ext cx="53292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Rz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：十點平均粗糙度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Ry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(</a:t>
            </a:r>
            <a:r>
              <a:rPr kumimoji="1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Rmax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)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：最大高度粗糙度</a:t>
            </a:r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276" y="981075"/>
            <a:ext cx="4824413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1703388" y="3101975"/>
            <a:ext cx="8280400" cy="14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Rz</a:t>
            </a:r>
            <a:r>
              <a:rPr kumimoji="1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、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Rmax</a:t>
            </a:r>
            <a:r>
              <a:rPr kumimoji="1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在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DIN</a:t>
            </a:r>
            <a:r>
              <a:rPr kumimoji="1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和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ISO</a:t>
            </a:r>
            <a:r>
              <a:rPr kumimoji="1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定稍微不同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Rz(DIN)</a:t>
            </a:r>
            <a:r>
              <a:rPr kumimoji="1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：取五個樣品長度之平均全粗糙高度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Rz(ISO)</a:t>
            </a:r>
            <a:r>
              <a:rPr kumimoji="1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：取評估長度中五個最高波峰、波谷間的平均距離。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故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Rz(DIN)</a:t>
            </a:r>
            <a:r>
              <a:rPr kumimoji="1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的數值會比較小；同理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Rmax(DIN)</a:t>
            </a:r>
            <a:r>
              <a:rPr kumimoji="1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也會比較小。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Rmax = Ry</a:t>
            </a:r>
          </a:p>
        </p:txBody>
      </p:sp>
      <p:pic>
        <p:nvPicPr>
          <p:cNvPr id="1331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5914" y="4757738"/>
            <a:ext cx="58959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8" name="矩形 7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2" name="矩形 11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63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Roughness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919288" y="1268761"/>
            <a:ext cx="8208962" cy="26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表面粗糙度對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ESC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的功能性有什麼影響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?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表面粗糙度值越大，在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ESC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表面的氦氣越容易流動，在外緣的氦氣越不容易保存在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ESC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與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Wafer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間，會有氦氣漏率過大的問題。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JR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類型的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ESC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，表面粗糙度為靜電吸附產生的主要條件之一。粗糙度越大，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ESC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的吸附力越小；粗糙度越小，吸附力越大。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JR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類型的雙極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ESC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，若各極於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ESC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表面的粗糙度差異太大，會造成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de-chuck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時的靜電殘留，而容易有</a:t>
            </a:r>
            <a:r>
              <a:rPr kumimoji="1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Wafer Sticking</a:t>
            </a:r>
            <a:r>
              <a:rPr kumimoji="1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的問題。</a:t>
            </a: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3216276" y="4111972"/>
            <a:ext cx="30380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F</a:t>
            </a:r>
            <a:r>
              <a:rPr kumimoji="1" lang="en-US" altLang="zh-TW" sz="16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JR 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=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∂E/ ∂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y 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= ―(ε</a:t>
            </a:r>
            <a:r>
              <a:rPr kumimoji="1" lang="en-US" altLang="ja-JP" sz="16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0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εSV</a:t>
            </a:r>
            <a:r>
              <a:rPr kumimoji="1" lang="en-US" altLang="ja-JP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2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)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/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(2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y</a:t>
            </a:r>
            <a:r>
              <a:rPr kumimoji="1" lang="en-US" altLang="ja-JP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2</a:t>
            </a: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)</a:t>
            </a:r>
            <a:endParaRPr kumimoji="1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9" name="矩形 8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3" name="矩形 12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61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Helium Function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847529" y="1124744"/>
            <a:ext cx="25924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Helium Pressure</a:t>
            </a:r>
          </a:p>
        </p:txBody>
      </p:sp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6" name="矩形 15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24"/>
          <p:cNvGrpSpPr/>
          <p:nvPr/>
        </p:nvGrpSpPr>
        <p:grpSpPr>
          <a:xfrm>
            <a:off x="4423066" y="818050"/>
            <a:ext cx="6120681" cy="3024336"/>
            <a:chOff x="2769791" y="908720"/>
            <a:chExt cx="6078041" cy="324433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69791" y="908720"/>
              <a:ext cx="6078041" cy="324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0" name="Line 477"/>
            <p:cNvSpPr>
              <a:spLocks noChangeShapeType="1"/>
            </p:cNvSpPr>
            <p:nvPr/>
          </p:nvSpPr>
          <p:spPr bwMode="auto">
            <a:xfrm>
              <a:off x="3241743" y="2420888"/>
              <a:ext cx="4104456" cy="0"/>
            </a:xfrm>
            <a:prstGeom prst="line">
              <a:avLst/>
            </a:prstGeom>
            <a:noFill/>
            <a:ln w="22225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6392" name="Text Box 479"/>
            <p:cNvSpPr txBox="1">
              <a:spLocks noChangeArrowheads="1"/>
            </p:cNvSpPr>
            <p:nvPr/>
          </p:nvSpPr>
          <p:spPr bwMode="auto">
            <a:xfrm>
              <a:off x="3347864" y="1124744"/>
              <a:ext cx="3313113" cy="297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維修前後的</a:t>
              </a:r>
              <a:r>
                <a:rPr kumimoji="1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Helium Pressure</a:t>
              </a:r>
              <a:r>
                <a:rPr kumimoji="1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比較</a:t>
              </a:r>
            </a:p>
          </p:txBody>
        </p:sp>
      </p:grp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1703512" y="3933057"/>
            <a:ext cx="2376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Helium Leak Rate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4606" y="3895732"/>
            <a:ext cx="6327898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12" name="矩形 11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919536" y="1484785"/>
            <a:ext cx="19442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固定氦氣流量，確認固定時間內的氦氣壓力變化</a:t>
            </a: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1919536" y="4293097"/>
            <a:ext cx="194421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固定壓力下，確認氦氣流量</a:t>
            </a: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9932" y="5373217"/>
            <a:ext cx="2837877" cy="148478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1524000" y="5034662"/>
            <a:ext cx="28083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Testing Chamber</a:t>
            </a:r>
          </a:p>
        </p:txBody>
      </p:sp>
    </p:spTree>
    <p:extLst>
      <p:ext uri="{BB962C8B-B14F-4D97-AF65-F5344CB8AC3E}">
        <p14:creationId xmlns:p14="http://schemas.microsoft.com/office/powerpoint/2010/main" val="367522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Insulation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919288" y="1052513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Current Leakage</a:t>
            </a: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3048074" y="1556792"/>
            <a:ext cx="2159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V = I R</a:t>
            </a:r>
          </a:p>
        </p:txBody>
      </p:sp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8" name="矩形 7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2" name="矩形 11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5906" y="2420888"/>
            <a:ext cx="686435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5013176"/>
            <a:ext cx="6864350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2688034" y="2132856"/>
            <a:ext cx="52565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To measure dielectric layer insulation</a:t>
            </a: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2639616" y="4509120"/>
            <a:ext cx="52565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To measure electrode contact insulation</a:t>
            </a: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pic>
        <p:nvPicPr>
          <p:cNvPr id="19" name="Picture 2" descr="2007060716184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3084" y="1772817"/>
            <a:ext cx="2754917" cy="266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7859688" y="1268760"/>
            <a:ext cx="28083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High Resistance Tester</a:t>
            </a:r>
          </a:p>
        </p:txBody>
      </p:sp>
    </p:spTree>
    <p:extLst>
      <p:ext uri="{BB962C8B-B14F-4D97-AF65-F5344CB8AC3E}">
        <p14:creationId xmlns:p14="http://schemas.microsoft.com/office/powerpoint/2010/main" val="16585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ESC</a:t>
            </a:r>
            <a:r>
              <a:rPr lang="zh-TW" altLang="en-US" dirty="0" smtClean="0"/>
              <a:t> 使用</a:t>
            </a:r>
            <a:endParaRPr lang="zh-TW" altLang="en-US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523836" y="1000108"/>
            <a:ext cx="10972800" cy="5000096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zh-TW" altLang="en-US" b="0" dirty="0"/>
              <a:t>晶圓製造過程中，當晶圓進入製程腔體後，需要將晶圓固定在腔體內的載具上以開始製程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50000"/>
              </a:lnSpc>
            </a:pPr>
            <a:r>
              <a:rPr lang="zh-TW" altLang="en-US" b="0" dirty="0" smtClean="0"/>
              <a:t>但</a:t>
            </a:r>
            <a:r>
              <a:rPr lang="zh-TW" altLang="en-US" b="0" dirty="0"/>
              <a:t>一般機械式晶圓固定座</a:t>
            </a:r>
            <a:r>
              <a:rPr lang="en-US" altLang="zh-TW" b="0" dirty="0"/>
              <a:t>(Mechanical Chuck)</a:t>
            </a:r>
            <a:r>
              <a:rPr lang="zh-TW" altLang="en-US" b="0" dirty="0"/>
              <a:t>有邊緣損失及晶圓表面形變的問題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TW" b="0" dirty="0"/>
              <a:t> </a:t>
            </a:r>
            <a:r>
              <a:rPr lang="en-US" altLang="zh-TW" b="0" dirty="0" smtClean="0"/>
              <a:t>      </a:t>
            </a:r>
            <a:r>
              <a:rPr lang="zh-TW" altLang="en-US" b="0" dirty="0" smtClean="0"/>
              <a:t>適用 </a:t>
            </a:r>
            <a:r>
              <a:rPr lang="en-US" altLang="zh-TW" b="0" dirty="0" smtClean="0"/>
              <a:t>…</a:t>
            </a:r>
            <a:r>
              <a:rPr lang="zh-TW" altLang="en-US" b="0" dirty="0" smtClean="0"/>
              <a:t>大氣</a:t>
            </a:r>
            <a:r>
              <a:rPr lang="en-US" altLang="zh-TW" b="0" dirty="0" smtClean="0"/>
              <a:t>/</a:t>
            </a:r>
            <a:r>
              <a:rPr lang="zh-TW" altLang="en-US" b="0" dirty="0" smtClean="0"/>
              <a:t>真空</a:t>
            </a:r>
            <a:r>
              <a:rPr lang="zh-TW" altLang="en-US" b="0" dirty="0"/>
              <a:t>下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50000"/>
              </a:lnSpc>
            </a:pPr>
            <a:r>
              <a:rPr lang="zh-TW" altLang="en-US" b="0" dirty="0" smtClean="0"/>
              <a:t>真空</a:t>
            </a:r>
            <a:r>
              <a:rPr lang="zh-TW" altLang="en-US" b="0" dirty="0"/>
              <a:t>式晶圓固定座</a:t>
            </a:r>
            <a:r>
              <a:rPr lang="en-US" altLang="zh-TW" b="0" dirty="0"/>
              <a:t>(Vacuum Chuck)</a:t>
            </a:r>
            <a:r>
              <a:rPr lang="zh-TW" altLang="en-US" b="0" dirty="0"/>
              <a:t>，又有在真空式腔體內無法有效確實吸附固定晶圓之問題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TW" b="0" dirty="0"/>
              <a:t> </a:t>
            </a:r>
            <a:r>
              <a:rPr lang="en-US" altLang="zh-TW" b="0" dirty="0" smtClean="0"/>
              <a:t>      </a:t>
            </a:r>
            <a:r>
              <a:rPr lang="zh-TW" altLang="en-US" b="0" dirty="0" smtClean="0"/>
              <a:t>適用 </a:t>
            </a:r>
            <a:r>
              <a:rPr lang="en-US" altLang="zh-TW" b="0" dirty="0" smtClean="0"/>
              <a:t>… </a:t>
            </a:r>
            <a:r>
              <a:rPr lang="zh-TW" altLang="en-US" b="0" dirty="0" smtClean="0"/>
              <a:t>大氣下</a:t>
            </a:r>
            <a:r>
              <a:rPr lang="zh-TW" altLang="en-US" b="0" dirty="0"/>
              <a:t>。</a:t>
            </a:r>
            <a:endParaRPr lang="en-US" altLang="zh-TW" b="0" dirty="0" smtClean="0"/>
          </a:p>
          <a:p>
            <a:pPr>
              <a:lnSpc>
                <a:spcPct val="150000"/>
              </a:lnSpc>
            </a:pPr>
            <a:r>
              <a:rPr lang="zh-TW" altLang="en-US" b="0" dirty="0" smtClean="0"/>
              <a:t>靜電</a:t>
            </a:r>
            <a:r>
              <a:rPr lang="zh-TW" altLang="en-US" b="0" dirty="0"/>
              <a:t>式晶圓座</a:t>
            </a:r>
            <a:r>
              <a:rPr lang="en-US" altLang="zh-TW" b="0" dirty="0"/>
              <a:t>(Electrostatic Chuck , ESC)</a:t>
            </a:r>
            <a:r>
              <a:rPr lang="zh-TW" altLang="en-US" b="0" dirty="0"/>
              <a:t>來當作晶圓箝制在製程腔體內的載具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TW" b="0" dirty="0"/>
              <a:t> </a:t>
            </a:r>
            <a:r>
              <a:rPr lang="en-US" altLang="zh-TW" b="0" dirty="0" smtClean="0"/>
              <a:t>      </a:t>
            </a:r>
            <a:r>
              <a:rPr lang="zh-TW" altLang="en-US" b="0" dirty="0" smtClean="0"/>
              <a:t>適用 </a:t>
            </a:r>
            <a:r>
              <a:rPr lang="en-US" altLang="zh-TW" b="0" dirty="0" smtClean="0"/>
              <a:t>… </a:t>
            </a:r>
            <a:r>
              <a:rPr lang="zh-TW" altLang="en-US" b="0" dirty="0" smtClean="0"/>
              <a:t>大氣</a:t>
            </a:r>
            <a:r>
              <a:rPr lang="en-US" altLang="zh-TW" b="0" dirty="0" smtClean="0"/>
              <a:t>/</a:t>
            </a:r>
            <a:r>
              <a:rPr lang="zh-TW" altLang="en-US" b="0" dirty="0" smtClean="0"/>
              <a:t>真空下</a:t>
            </a:r>
            <a:r>
              <a:rPr lang="zh-TW" altLang="en-US" b="0" dirty="0"/>
              <a:t>。</a:t>
            </a:r>
            <a:endParaRPr lang="en-US" altLang="zh-TW" b="0" dirty="0" smtClean="0"/>
          </a:p>
          <a:p>
            <a:pPr>
              <a:lnSpc>
                <a:spcPct val="150000"/>
              </a:lnSpc>
              <a:buNone/>
            </a:pP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94210" name="Picture 2" descr="https://www.mtixtl.com/images/vacuumchuck/ec400-chuck-3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3832" y="4575879"/>
            <a:ext cx="2376264" cy="1975432"/>
          </a:xfrm>
          <a:prstGeom prst="rect">
            <a:avLst/>
          </a:prstGeom>
          <a:noFill/>
        </p:spPr>
      </p:pic>
      <p:pic>
        <p:nvPicPr>
          <p:cNvPr id="6" name="Picture 4" descr="ME-5B%20(3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02" y="4603469"/>
            <a:ext cx="2238042" cy="197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2" r="11850" b="5974"/>
          <a:stretch>
            <a:fillRect/>
          </a:stretch>
        </p:blipFill>
        <p:spPr>
          <a:xfrm>
            <a:off x="7835135" y="4603469"/>
            <a:ext cx="2000264" cy="192025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835135" y="4266232"/>
            <a:ext cx="70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ESC</a:t>
            </a:r>
            <a:endParaRPr lang="zh-TW" altLang="en-US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553702" y="4266232"/>
            <a:ext cx="173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機械式固定</a:t>
            </a:r>
            <a:r>
              <a:rPr lang="zh-TW" altLang="en-US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924729" y="4266232"/>
            <a:ext cx="192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Vacuum chuck</a:t>
            </a:r>
            <a:endParaRPr lang="zh-TW" altLang="en-US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055944" y="581553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Vacuum pipe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檢測設備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pic>
        <p:nvPicPr>
          <p:cNvPr id="53251" name="Picture 15" descr="DSC_1731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2400" y="2028826"/>
            <a:ext cx="5111750" cy="3400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2" name="Picture 22" descr="DSC_1735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3276" y="1096964"/>
            <a:ext cx="2879725" cy="4332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095500" y="5500688"/>
            <a:ext cx="2857500" cy="500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2.5D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 量測儀</a:t>
            </a:r>
          </a:p>
        </p:txBody>
      </p:sp>
      <p:sp>
        <p:nvSpPr>
          <p:cNvPr id="9" name="矩形 8"/>
          <p:cNvSpPr/>
          <p:nvPr/>
        </p:nvSpPr>
        <p:spPr>
          <a:xfrm>
            <a:off x="5238751" y="5500688"/>
            <a:ext cx="5072063" cy="500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接觸式</a:t>
            </a: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3D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量測試儀</a:t>
            </a:r>
          </a:p>
        </p:txBody>
      </p:sp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10" name="矩形 9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4" name="矩形 13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46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760539" y="1340769"/>
          <a:ext cx="8543925" cy="5046663"/>
        </p:xfrm>
        <a:graphic>
          <a:graphicData uri="http://schemas.openxmlformats.org/drawingml/2006/table">
            <a:tbl>
              <a:tblPr/>
              <a:tblGrid>
                <a:gridCol w="284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4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82854" marR="82854" marT="41427" marB="414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82854" marR="82854" marT="41427" marB="414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82854" marR="82854" marT="41427" marB="414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253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82854" marR="82854" marT="41427" marB="414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82854" marR="82854" marT="41427" marB="414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82854" marR="82854" marT="41427" marB="414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82854" marR="82854" marT="41427" marB="414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312" name="日期版面配置區 1"/>
          <p:cNvSpPr txBox="1">
            <a:spLocks noGrp="1"/>
          </p:cNvSpPr>
          <p:nvPr/>
        </p:nvSpPr>
        <p:spPr bwMode="auto">
          <a:xfrm>
            <a:off x="1524000" y="6381080"/>
            <a:ext cx="21336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/>
          <a:lstStyle/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31F02C-208E-4D21-BCFC-74473E739716}" type="slidenum"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pPr marL="0" marR="0" lvl="0" indent="0" algn="l" defTabSz="8286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en-US" altLang="zh-TW" sz="1200" b="1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933950" y="1499519"/>
            <a:ext cx="2230438" cy="1857375"/>
            <a:chOff x="2064" y="890"/>
            <a:chExt cx="1259" cy="1406"/>
          </a:xfrm>
        </p:grpSpPr>
        <p:pic>
          <p:nvPicPr>
            <p:cNvPr id="553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64" y="890"/>
              <a:ext cx="1259" cy="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15" name="Rectangle 5"/>
            <p:cNvSpPr>
              <a:spLocks noChangeArrowheads="1"/>
            </p:cNvSpPr>
            <p:nvPr/>
          </p:nvSpPr>
          <p:spPr bwMode="auto">
            <a:xfrm>
              <a:off x="2744" y="1071"/>
              <a:ext cx="544" cy="2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82854" tIns="41427" rIns="82854" bIns="41427" anchor="ctr"/>
            <a:lstStyle/>
            <a:p>
              <a:pPr marL="0" marR="0" lvl="0" indent="0" algn="l" defTabSz="8286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pic>
        <p:nvPicPr>
          <p:cNvPr id="5531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2001" y="1409030"/>
            <a:ext cx="2303463" cy="20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17" name="Rectangle 8"/>
          <p:cNvSpPr>
            <a:spLocks noChangeArrowheads="1"/>
          </p:cNvSpPr>
          <p:nvPr/>
        </p:nvSpPr>
        <p:spPr bwMode="auto">
          <a:xfrm>
            <a:off x="1871663" y="3414044"/>
            <a:ext cx="2590800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ctr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Roughness Meter</a:t>
            </a:r>
            <a:endParaRPr kumimoji="1" lang="en-US" altLang="zh-TW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55318" name="Rectangle 9"/>
          <p:cNvSpPr>
            <a:spLocks noChangeArrowheads="1"/>
          </p:cNvSpPr>
          <p:nvPr/>
        </p:nvSpPr>
        <p:spPr bwMode="auto">
          <a:xfrm>
            <a:off x="4524375" y="3485481"/>
            <a:ext cx="2808288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ctr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Thickness Tester</a:t>
            </a:r>
          </a:p>
        </p:txBody>
      </p:sp>
      <p:sp>
        <p:nvSpPr>
          <p:cNvPr id="55322" name="Rectangle 7"/>
          <p:cNvSpPr>
            <a:spLocks noChangeArrowheads="1"/>
          </p:cNvSpPr>
          <p:nvPr/>
        </p:nvSpPr>
        <p:spPr bwMode="auto">
          <a:xfrm>
            <a:off x="7610327" y="3446835"/>
            <a:ext cx="2465387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ctr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Insulation Meter</a:t>
            </a:r>
          </a:p>
        </p:txBody>
      </p:sp>
      <p:sp>
        <p:nvSpPr>
          <p:cNvPr id="55323" name="Rectangle 8"/>
          <p:cNvSpPr>
            <a:spLocks noChangeArrowheads="1"/>
          </p:cNvSpPr>
          <p:nvPr/>
        </p:nvSpPr>
        <p:spPr bwMode="auto">
          <a:xfrm>
            <a:off x="2277444" y="5949752"/>
            <a:ext cx="2738437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ctr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Leak Current Meter</a:t>
            </a:r>
          </a:p>
        </p:txBody>
      </p:sp>
      <p:pic>
        <p:nvPicPr>
          <p:cNvPr id="55324" name="Picture 2" descr="2007060716184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9617" y="4001889"/>
            <a:ext cx="2011363" cy="194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檢測設備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pic>
        <p:nvPicPr>
          <p:cNvPr id="55326" name="Picture 35" descr="DSC_1733-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8088" y="4149552"/>
            <a:ext cx="2357438" cy="176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27" name="Text Box 10"/>
          <p:cNvSpPr txBox="1">
            <a:spLocks noChangeArrowheads="1"/>
          </p:cNvSpPr>
          <p:nvPr/>
        </p:nvSpPr>
        <p:spPr bwMode="auto">
          <a:xfrm>
            <a:off x="6888088" y="5949752"/>
            <a:ext cx="2374900" cy="26561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0163" tIns="40081" rIns="80163" bIns="40081">
            <a:spAutoFit/>
          </a:bodyPr>
          <a:lstStyle/>
          <a:p>
            <a:pPr marL="0" marR="0" lvl="0" indent="0" algn="ctr" defTabSz="801688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ulim" pitchFamily="34" charset="-127"/>
                <a:cs typeface="Arial" charset="0"/>
              </a:rPr>
              <a:t>D</a:t>
            </a: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ulim" pitchFamily="34" charset="-127"/>
                <a:cs typeface="Arial" charset="0"/>
              </a:rPr>
              <a:t>igital Microscope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Gulim" pitchFamily="34" charset="-127"/>
              <a:cs typeface="Arial" charset="0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80176" y="1413248"/>
            <a:ext cx="2305050" cy="1965325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18" name="矩形 17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4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24" name="矩形 23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31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919289" y="2420939"/>
            <a:ext cx="4465637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1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Typical ESC Refurbishment</a:t>
            </a:r>
          </a:p>
        </p:txBody>
      </p:sp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9" name="矩形 8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3" name="矩形 12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6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450" name="Group 2"/>
          <p:cNvGraphicFramePr>
            <a:graphicFrameLocks noGrp="1"/>
          </p:cNvGraphicFramePr>
          <p:nvPr/>
        </p:nvGraphicFramePr>
        <p:xfrm>
          <a:off x="1703388" y="1268414"/>
          <a:ext cx="8642350" cy="4968329"/>
        </p:xfrm>
        <a:graphic>
          <a:graphicData uri="http://schemas.openxmlformats.org/drawingml/2006/table">
            <a:tbl>
              <a:tblPr/>
              <a:tblGrid>
                <a:gridCol w="230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9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585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ko-KR" altLang="ko-KR" sz="2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marL="94128" marR="94128" marT="43839" marB="438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Char char="l"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Char char="l"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Char char="l"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</a:rPr>
                        <a:t> Chucking Force : Good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Char char="l"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</a:rPr>
                        <a:t> He Leak Rate : Normal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en-US" altLang="ko-KR" sz="2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128" marR="94128" marT="43839" marB="438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ko-KR" altLang="ko-KR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128" marR="94128" marT="43839" marB="43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1" lang="ko-KR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128" marR="94128" marT="43839" marB="43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Char char="l"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</a:rPr>
                        <a:t> Chucking Force 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</a:rPr>
                        <a:t>    Decreased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Char char="l"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</a:rPr>
                        <a:t> He Leak Rate 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</a:rPr>
                        <a:t>    Increased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94128" marR="94128" marT="43839" marB="438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ko-KR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128" marR="94128" marT="43839" marB="43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Char char="l"/>
                        <a:tabLst/>
                      </a:pPr>
                      <a:endParaRPr kumimoji="1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94128" marR="94128" marT="43839" marB="43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74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* Cause of Failure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   - Crack of Rib, Broken of Embossing, Erosion of Rib and Embossing, etc..</a:t>
                      </a:r>
                    </a:p>
                  </a:txBody>
                  <a:tcPr marL="94128" marR="94128" marT="43839" marB="438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2640013" y="1773239"/>
            <a:ext cx="6850062" cy="542925"/>
            <a:chOff x="775" y="1078"/>
            <a:chExt cx="4315" cy="395"/>
          </a:xfrm>
        </p:grpSpPr>
        <p:sp>
          <p:nvSpPr>
            <p:cNvPr id="24705" name="Rectangle 21"/>
            <p:cNvSpPr>
              <a:spLocks noChangeArrowheads="1"/>
            </p:cNvSpPr>
            <p:nvPr/>
          </p:nvSpPr>
          <p:spPr bwMode="auto">
            <a:xfrm>
              <a:off x="1056" y="1126"/>
              <a:ext cx="3762" cy="6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06" name="Rectangle 22"/>
            <p:cNvSpPr>
              <a:spLocks noChangeArrowheads="1"/>
            </p:cNvSpPr>
            <p:nvPr/>
          </p:nvSpPr>
          <p:spPr bwMode="auto">
            <a:xfrm>
              <a:off x="977" y="1186"/>
              <a:ext cx="3920" cy="6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141335" name="Rectangle 23"/>
            <p:cNvSpPr>
              <a:spLocks noChangeArrowheads="1"/>
            </p:cNvSpPr>
            <p:nvPr/>
          </p:nvSpPr>
          <p:spPr bwMode="auto">
            <a:xfrm>
              <a:off x="775" y="1245"/>
              <a:ext cx="4315" cy="22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chemeClr val="bg1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08" name="Rectangle 24"/>
            <p:cNvSpPr>
              <a:spLocks noChangeArrowheads="1"/>
            </p:cNvSpPr>
            <p:nvPr/>
          </p:nvSpPr>
          <p:spPr bwMode="auto">
            <a:xfrm>
              <a:off x="1316" y="1083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09" name="Rectangle 25"/>
            <p:cNvSpPr>
              <a:spLocks noChangeArrowheads="1"/>
            </p:cNvSpPr>
            <p:nvPr/>
          </p:nvSpPr>
          <p:spPr bwMode="auto">
            <a:xfrm>
              <a:off x="1514" y="1083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10" name="Rectangle 26"/>
            <p:cNvSpPr>
              <a:spLocks noChangeArrowheads="1"/>
            </p:cNvSpPr>
            <p:nvPr/>
          </p:nvSpPr>
          <p:spPr bwMode="auto">
            <a:xfrm>
              <a:off x="1712" y="1078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11" name="Rectangle 27"/>
            <p:cNvSpPr>
              <a:spLocks noChangeArrowheads="1"/>
            </p:cNvSpPr>
            <p:nvPr/>
          </p:nvSpPr>
          <p:spPr bwMode="auto">
            <a:xfrm>
              <a:off x="1913" y="1083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12" name="Rectangle 28"/>
            <p:cNvSpPr>
              <a:spLocks noChangeArrowheads="1"/>
            </p:cNvSpPr>
            <p:nvPr/>
          </p:nvSpPr>
          <p:spPr bwMode="auto">
            <a:xfrm>
              <a:off x="2107" y="1083"/>
              <a:ext cx="80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13" name="Rectangle 29"/>
            <p:cNvSpPr>
              <a:spLocks noChangeArrowheads="1"/>
            </p:cNvSpPr>
            <p:nvPr/>
          </p:nvSpPr>
          <p:spPr bwMode="auto">
            <a:xfrm>
              <a:off x="2305" y="1083"/>
              <a:ext cx="80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14" name="Rectangle 30"/>
            <p:cNvSpPr>
              <a:spLocks noChangeArrowheads="1"/>
            </p:cNvSpPr>
            <p:nvPr/>
          </p:nvSpPr>
          <p:spPr bwMode="auto">
            <a:xfrm>
              <a:off x="2504" y="1083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15" name="Rectangle 31"/>
            <p:cNvSpPr>
              <a:spLocks noChangeArrowheads="1"/>
            </p:cNvSpPr>
            <p:nvPr/>
          </p:nvSpPr>
          <p:spPr bwMode="auto">
            <a:xfrm>
              <a:off x="2702" y="1083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16" name="Rectangle 32"/>
            <p:cNvSpPr>
              <a:spLocks noChangeArrowheads="1"/>
            </p:cNvSpPr>
            <p:nvPr/>
          </p:nvSpPr>
          <p:spPr bwMode="auto">
            <a:xfrm>
              <a:off x="2899" y="1083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17" name="Rectangle 33"/>
            <p:cNvSpPr>
              <a:spLocks noChangeArrowheads="1"/>
            </p:cNvSpPr>
            <p:nvPr/>
          </p:nvSpPr>
          <p:spPr bwMode="auto">
            <a:xfrm>
              <a:off x="3097" y="1083"/>
              <a:ext cx="80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18" name="Rectangle 34"/>
            <p:cNvSpPr>
              <a:spLocks noChangeArrowheads="1"/>
            </p:cNvSpPr>
            <p:nvPr/>
          </p:nvSpPr>
          <p:spPr bwMode="auto">
            <a:xfrm>
              <a:off x="3295" y="1083"/>
              <a:ext cx="80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19" name="Rectangle 35"/>
            <p:cNvSpPr>
              <a:spLocks noChangeArrowheads="1"/>
            </p:cNvSpPr>
            <p:nvPr/>
          </p:nvSpPr>
          <p:spPr bwMode="auto">
            <a:xfrm>
              <a:off x="3493" y="1083"/>
              <a:ext cx="80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20" name="Rectangle 36"/>
            <p:cNvSpPr>
              <a:spLocks noChangeArrowheads="1"/>
            </p:cNvSpPr>
            <p:nvPr/>
          </p:nvSpPr>
          <p:spPr bwMode="auto">
            <a:xfrm>
              <a:off x="3692" y="1083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21" name="Rectangle 37"/>
            <p:cNvSpPr>
              <a:spLocks noChangeArrowheads="1"/>
            </p:cNvSpPr>
            <p:nvPr/>
          </p:nvSpPr>
          <p:spPr bwMode="auto">
            <a:xfrm>
              <a:off x="3889" y="1083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22" name="Rectangle 38"/>
            <p:cNvSpPr>
              <a:spLocks noChangeArrowheads="1"/>
            </p:cNvSpPr>
            <p:nvPr/>
          </p:nvSpPr>
          <p:spPr bwMode="auto">
            <a:xfrm>
              <a:off x="4087" y="1083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23" name="Rectangle 39"/>
            <p:cNvSpPr>
              <a:spLocks noChangeArrowheads="1"/>
            </p:cNvSpPr>
            <p:nvPr/>
          </p:nvSpPr>
          <p:spPr bwMode="auto">
            <a:xfrm>
              <a:off x="4285" y="1083"/>
              <a:ext cx="80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24" name="Rectangle 40"/>
            <p:cNvSpPr>
              <a:spLocks noChangeArrowheads="1"/>
            </p:cNvSpPr>
            <p:nvPr/>
          </p:nvSpPr>
          <p:spPr bwMode="auto">
            <a:xfrm>
              <a:off x="4483" y="1083"/>
              <a:ext cx="80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25" name="Rectangle 41"/>
            <p:cNvSpPr>
              <a:spLocks noChangeArrowheads="1"/>
            </p:cNvSpPr>
            <p:nvPr/>
          </p:nvSpPr>
          <p:spPr bwMode="auto">
            <a:xfrm>
              <a:off x="1065" y="1083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sp>
          <p:nvSpPr>
            <p:cNvPr id="24726" name="Rectangle 42"/>
            <p:cNvSpPr>
              <a:spLocks noChangeArrowheads="1"/>
            </p:cNvSpPr>
            <p:nvPr/>
          </p:nvSpPr>
          <p:spPr bwMode="auto">
            <a:xfrm>
              <a:off x="4733" y="1083"/>
              <a:ext cx="79" cy="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</p:grpSp>
      <p:sp>
        <p:nvSpPr>
          <p:cNvPr id="24597" name="Text Box 43"/>
          <p:cNvSpPr txBox="1">
            <a:spLocks noChangeArrowheads="1"/>
          </p:cNvSpPr>
          <p:nvPr/>
        </p:nvSpPr>
        <p:spPr bwMode="auto">
          <a:xfrm>
            <a:off x="9283701" y="1703388"/>
            <a:ext cx="1008063" cy="24612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lIns="91334" tIns="45670" rIns="91334" bIns="45670">
            <a:spAutoFit/>
          </a:bodyPr>
          <a:lstStyle/>
          <a:p>
            <a:pPr marL="0" marR="0" lvl="0" indent="0" algn="ctr" defTabSz="828675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ulim" pitchFamily="34" charset="-127"/>
                <a:cs typeface="+mn-cs"/>
              </a:rPr>
              <a:t>AL Base</a:t>
            </a:r>
          </a:p>
        </p:txBody>
      </p:sp>
      <p:sp>
        <p:nvSpPr>
          <p:cNvPr id="24598" name="Line 44"/>
          <p:cNvSpPr>
            <a:spLocks noChangeShapeType="1"/>
          </p:cNvSpPr>
          <p:nvPr/>
        </p:nvSpPr>
        <p:spPr bwMode="auto">
          <a:xfrm flipH="1">
            <a:off x="9193213" y="1960563"/>
            <a:ext cx="431800" cy="222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100880" tIns="50441" rIns="100880" bIns="5044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24599" name="Text Box 45"/>
          <p:cNvSpPr txBox="1">
            <a:spLocks noChangeArrowheads="1"/>
          </p:cNvSpPr>
          <p:nvPr/>
        </p:nvSpPr>
        <p:spPr bwMode="auto">
          <a:xfrm>
            <a:off x="8207375" y="1385888"/>
            <a:ext cx="1079500" cy="24612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lIns="91334" tIns="45670" rIns="91334" bIns="45670">
            <a:spAutoFit/>
          </a:bodyPr>
          <a:lstStyle/>
          <a:p>
            <a:pPr marL="0" marR="0" lvl="0" indent="0" algn="ctr" defTabSz="828675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ulim" pitchFamily="34" charset="-127"/>
                <a:cs typeface="+mn-cs"/>
              </a:rPr>
              <a:t>Ceramic puck</a:t>
            </a:r>
          </a:p>
        </p:txBody>
      </p:sp>
      <p:sp>
        <p:nvSpPr>
          <p:cNvPr id="24600" name="Text Box 46"/>
          <p:cNvSpPr txBox="1">
            <a:spLocks noChangeArrowheads="1"/>
          </p:cNvSpPr>
          <p:nvPr/>
        </p:nvSpPr>
        <p:spPr bwMode="auto">
          <a:xfrm>
            <a:off x="5227638" y="1379538"/>
            <a:ext cx="1008062" cy="24612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lIns="91334" tIns="45670" rIns="91334" bIns="45670">
            <a:spAutoFit/>
          </a:bodyPr>
          <a:lstStyle/>
          <a:p>
            <a:pPr marL="0" marR="0" lvl="0" indent="0" algn="ctr" defTabSz="828675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ulim" pitchFamily="34" charset="-127"/>
                <a:cs typeface="+mn-cs"/>
              </a:rPr>
              <a:t>Embossing</a:t>
            </a:r>
          </a:p>
        </p:txBody>
      </p:sp>
      <p:sp>
        <p:nvSpPr>
          <p:cNvPr id="24601" name="Rectangle 47"/>
          <p:cNvSpPr>
            <a:spLocks noChangeArrowheads="1"/>
          </p:cNvSpPr>
          <p:nvPr/>
        </p:nvSpPr>
        <p:spPr bwMode="auto">
          <a:xfrm>
            <a:off x="2855913" y="1528764"/>
            <a:ext cx="1223962" cy="49847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none" lIns="91334" tIns="45670" rIns="91334" bIns="45670" anchor="ctr"/>
          <a:lstStyle/>
          <a:p>
            <a:pPr marL="0" marR="0" lvl="0" indent="0" algn="l" defTabSz="8286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Gulim" pitchFamily="34" charset="-127"/>
              <a:cs typeface="+mn-cs"/>
            </a:endParaRPr>
          </a:p>
        </p:txBody>
      </p:sp>
      <p:sp>
        <p:nvSpPr>
          <p:cNvPr id="24602" name="Line 48"/>
          <p:cNvSpPr>
            <a:spLocks noChangeShapeType="1"/>
          </p:cNvSpPr>
          <p:nvPr/>
        </p:nvSpPr>
        <p:spPr bwMode="auto">
          <a:xfrm>
            <a:off x="3081339" y="1763713"/>
            <a:ext cx="5976937" cy="0"/>
          </a:xfrm>
          <a:prstGeom prst="line">
            <a:avLst/>
          </a:prstGeom>
          <a:noFill/>
          <a:ln w="25400">
            <a:solidFill>
              <a:srgbClr val="3399FF"/>
            </a:solidFill>
            <a:round/>
            <a:headEnd/>
            <a:tailEnd/>
          </a:ln>
        </p:spPr>
        <p:txBody>
          <a:bodyPr lIns="100880" tIns="50441" rIns="100880" bIns="5044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24603" name="Line 49"/>
          <p:cNvSpPr>
            <a:spLocks noChangeShapeType="1"/>
          </p:cNvSpPr>
          <p:nvPr/>
        </p:nvSpPr>
        <p:spPr bwMode="auto">
          <a:xfrm flipH="1">
            <a:off x="5448301" y="1636714"/>
            <a:ext cx="288925" cy="1555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100880" tIns="50441" rIns="100880" bIns="5044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24604" name="Line 50"/>
          <p:cNvSpPr>
            <a:spLocks noChangeShapeType="1"/>
          </p:cNvSpPr>
          <p:nvPr/>
        </p:nvSpPr>
        <p:spPr bwMode="auto">
          <a:xfrm>
            <a:off x="5737226" y="1646239"/>
            <a:ext cx="358775" cy="1492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100880" tIns="50441" rIns="100880" bIns="5044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24605" name="Line 51"/>
          <p:cNvSpPr>
            <a:spLocks noChangeShapeType="1"/>
          </p:cNvSpPr>
          <p:nvPr/>
        </p:nvSpPr>
        <p:spPr bwMode="auto">
          <a:xfrm>
            <a:off x="8761414" y="1655763"/>
            <a:ext cx="1587" cy="203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100880" tIns="50441" rIns="100880" bIns="5044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grpSp>
        <p:nvGrpSpPr>
          <p:cNvPr id="3" name="Group 146"/>
          <p:cNvGrpSpPr>
            <a:grpSpLocks/>
          </p:cNvGrpSpPr>
          <p:nvPr/>
        </p:nvGrpSpPr>
        <p:grpSpPr bwMode="auto">
          <a:xfrm>
            <a:off x="6861175" y="4005263"/>
            <a:ext cx="3384550" cy="1473200"/>
            <a:chOff x="3424" y="2478"/>
            <a:chExt cx="2132" cy="928"/>
          </a:xfrm>
        </p:grpSpPr>
        <p:pic>
          <p:nvPicPr>
            <p:cNvPr id="24701" name="Picture 53" descr="딤플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62" y="2478"/>
              <a:ext cx="1029" cy="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702" name="Text Box 54"/>
            <p:cNvSpPr txBox="1">
              <a:spLocks noChangeArrowheads="1"/>
            </p:cNvSpPr>
            <p:nvPr/>
          </p:nvSpPr>
          <p:spPr bwMode="auto">
            <a:xfrm>
              <a:off x="5148" y="3218"/>
              <a:ext cx="40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789" tIns="41394" rIns="82789" bIns="41394">
              <a:spAutoFit/>
            </a:bodyPr>
            <a:lstStyle/>
            <a:p>
              <a:pPr marL="0" marR="0" lvl="0" indent="0" algn="ctr" defTabSz="828675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Gulim" pitchFamily="34" charset="-127"/>
                  <a:cs typeface="+mn-cs"/>
                </a:rPr>
                <a:t>Rib</a:t>
              </a:r>
            </a:p>
          </p:txBody>
        </p:sp>
        <p:pic>
          <p:nvPicPr>
            <p:cNvPr id="24703" name="Picture 55" descr="딤플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9" y="2478"/>
              <a:ext cx="959" cy="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704" name="Text Box 56"/>
            <p:cNvSpPr txBox="1">
              <a:spLocks noChangeArrowheads="1"/>
            </p:cNvSpPr>
            <p:nvPr/>
          </p:nvSpPr>
          <p:spPr bwMode="auto">
            <a:xfrm>
              <a:off x="3424" y="3218"/>
              <a:ext cx="730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789" tIns="41394" rIns="82789" bIns="41394">
              <a:spAutoFit/>
            </a:bodyPr>
            <a:lstStyle/>
            <a:p>
              <a:pPr marL="0" marR="0" lvl="0" indent="0" algn="ctr" defTabSz="828675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Gulim" pitchFamily="34" charset="-127"/>
                  <a:cs typeface="+mn-cs"/>
                </a:rPr>
                <a:t>Embossing</a:t>
              </a:r>
            </a:p>
          </p:txBody>
        </p:sp>
      </p:grp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125914" y="4078289"/>
            <a:ext cx="2598737" cy="1298575"/>
            <a:chOff x="210" y="2892"/>
            <a:chExt cx="1637" cy="946"/>
          </a:xfrm>
        </p:grpSpPr>
        <p:grpSp>
          <p:nvGrpSpPr>
            <p:cNvPr id="5" name="Group 58"/>
            <p:cNvGrpSpPr>
              <a:grpSpLocks/>
            </p:cNvGrpSpPr>
            <p:nvPr/>
          </p:nvGrpSpPr>
          <p:grpSpPr bwMode="auto">
            <a:xfrm>
              <a:off x="247" y="3430"/>
              <a:ext cx="1593" cy="408"/>
              <a:chOff x="516" y="2024"/>
              <a:chExt cx="1089" cy="408"/>
            </a:xfrm>
          </p:grpSpPr>
          <p:sp>
            <p:nvSpPr>
              <p:cNvPr id="24699" name="Rectangle 59"/>
              <p:cNvSpPr>
                <a:spLocks noChangeArrowheads="1"/>
              </p:cNvSpPr>
              <p:nvPr/>
            </p:nvSpPr>
            <p:spPr bwMode="auto">
              <a:xfrm>
                <a:off x="516" y="2205"/>
                <a:ext cx="1089" cy="227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700" name="Rectangle 60"/>
              <p:cNvSpPr>
                <a:spLocks noChangeArrowheads="1"/>
              </p:cNvSpPr>
              <p:nvPr/>
            </p:nvSpPr>
            <p:spPr bwMode="auto">
              <a:xfrm>
                <a:off x="742" y="2024"/>
                <a:ext cx="862" cy="181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</p:grpSp>
        <p:grpSp>
          <p:nvGrpSpPr>
            <p:cNvPr id="6" name="Group 61"/>
            <p:cNvGrpSpPr>
              <a:grpSpLocks/>
            </p:cNvGrpSpPr>
            <p:nvPr/>
          </p:nvGrpSpPr>
          <p:grpSpPr bwMode="auto">
            <a:xfrm>
              <a:off x="1089" y="3223"/>
              <a:ext cx="297" cy="207"/>
              <a:chOff x="1190" y="1817"/>
              <a:chExt cx="237" cy="207"/>
            </a:xfrm>
          </p:grpSpPr>
          <p:sp>
            <p:nvSpPr>
              <p:cNvPr id="24694" name="Rectangle 62"/>
              <p:cNvSpPr>
                <a:spLocks noChangeArrowheads="1"/>
              </p:cNvSpPr>
              <p:nvPr/>
            </p:nvSpPr>
            <p:spPr bwMode="auto">
              <a:xfrm>
                <a:off x="1202" y="1842"/>
                <a:ext cx="182" cy="182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95" name="AutoShape 63"/>
              <p:cNvSpPr>
                <a:spLocks noChangeArrowheads="1"/>
              </p:cNvSpPr>
              <p:nvPr/>
            </p:nvSpPr>
            <p:spPr bwMode="auto">
              <a:xfrm>
                <a:off x="1190" y="1824"/>
                <a:ext cx="112" cy="93"/>
              </a:xfrm>
              <a:prstGeom prst="doubleWave">
                <a:avLst>
                  <a:gd name="adj1" fmla="val 6500"/>
                  <a:gd name="adj2" fmla="val 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96" name="AutoShape 64"/>
              <p:cNvSpPr>
                <a:spLocks noChangeArrowheads="1"/>
              </p:cNvSpPr>
              <p:nvPr/>
            </p:nvSpPr>
            <p:spPr bwMode="auto">
              <a:xfrm>
                <a:off x="1289" y="1817"/>
                <a:ext cx="132" cy="105"/>
              </a:xfrm>
              <a:prstGeom prst="doubleWave">
                <a:avLst>
                  <a:gd name="adj1" fmla="val 6500"/>
                  <a:gd name="adj2" fmla="val 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97" name="AutoShape 65"/>
              <p:cNvSpPr>
                <a:spLocks noChangeArrowheads="1"/>
              </p:cNvSpPr>
              <p:nvPr/>
            </p:nvSpPr>
            <p:spPr bwMode="auto">
              <a:xfrm rot="2147338">
                <a:off x="1328" y="1848"/>
                <a:ext cx="99" cy="105"/>
              </a:xfrm>
              <a:prstGeom prst="doubleWave">
                <a:avLst>
                  <a:gd name="adj1" fmla="val 6500"/>
                  <a:gd name="adj2" fmla="val 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98" name="Freeform 66"/>
              <p:cNvSpPr>
                <a:spLocks/>
              </p:cNvSpPr>
              <p:nvPr/>
            </p:nvSpPr>
            <p:spPr bwMode="auto">
              <a:xfrm>
                <a:off x="1200" y="1901"/>
                <a:ext cx="186" cy="69"/>
              </a:xfrm>
              <a:custGeom>
                <a:avLst/>
                <a:gdLst>
                  <a:gd name="T0" fmla="*/ 186 w 186"/>
                  <a:gd name="T1" fmla="*/ 69 h 69"/>
                  <a:gd name="T2" fmla="*/ 174 w 186"/>
                  <a:gd name="T3" fmla="*/ 60 h 69"/>
                  <a:gd name="T4" fmla="*/ 134 w 186"/>
                  <a:gd name="T5" fmla="*/ 33 h 69"/>
                  <a:gd name="T6" fmla="*/ 105 w 186"/>
                  <a:gd name="T7" fmla="*/ 6 h 69"/>
                  <a:gd name="T8" fmla="*/ 96 w 186"/>
                  <a:gd name="T9" fmla="*/ 16 h 69"/>
                  <a:gd name="T10" fmla="*/ 57 w 186"/>
                  <a:gd name="T11" fmla="*/ 6 h 69"/>
                  <a:gd name="T12" fmla="*/ 33 w 186"/>
                  <a:gd name="T13" fmla="*/ 15 h 69"/>
                  <a:gd name="T14" fmla="*/ 0 w 186"/>
                  <a:gd name="T15" fmla="*/ 1 h 6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6"/>
                  <a:gd name="T25" fmla="*/ 0 h 69"/>
                  <a:gd name="T26" fmla="*/ 186 w 186"/>
                  <a:gd name="T27" fmla="*/ 69 h 6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6" h="69">
                    <a:moveTo>
                      <a:pt x="186" y="69"/>
                    </a:moveTo>
                    <a:cubicBezTo>
                      <a:pt x="181" y="67"/>
                      <a:pt x="179" y="63"/>
                      <a:pt x="174" y="60"/>
                    </a:cubicBezTo>
                    <a:cubicBezTo>
                      <a:pt x="169" y="36"/>
                      <a:pt x="159" y="34"/>
                      <a:pt x="134" y="33"/>
                    </a:cubicBezTo>
                    <a:cubicBezTo>
                      <a:pt x="129" y="20"/>
                      <a:pt x="120" y="9"/>
                      <a:pt x="105" y="6"/>
                    </a:cubicBezTo>
                    <a:cubicBezTo>
                      <a:pt x="96" y="7"/>
                      <a:pt x="99" y="9"/>
                      <a:pt x="96" y="16"/>
                    </a:cubicBezTo>
                    <a:cubicBezTo>
                      <a:pt x="82" y="15"/>
                      <a:pt x="72" y="8"/>
                      <a:pt x="57" y="6"/>
                    </a:cubicBezTo>
                    <a:cubicBezTo>
                      <a:pt x="46" y="0"/>
                      <a:pt x="42" y="11"/>
                      <a:pt x="33" y="15"/>
                    </a:cubicBezTo>
                    <a:cubicBezTo>
                      <a:pt x="20" y="11"/>
                      <a:pt x="14" y="1"/>
                      <a:pt x="0" y="1"/>
                    </a:cubicBezTo>
                  </a:path>
                </a:pathLst>
              </a:cu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lIns="91433" tIns="45717" rIns="91433" bIns="45717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endParaRPr>
              </a:p>
            </p:txBody>
          </p:sp>
        </p:grpSp>
        <p:sp>
          <p:nvSpPr>
            <p:cNvPr id="24649" name="Rectangle 67"/>
            <p:cNvSpPr>
              <a:spLocks noChangeArrowheads="1"/>
            </p:cNvSpPr>
            <p:nvPr/>
          </p:nvSpPr>
          <p:spPr bwMode="auto">
            <a:xfrm>
              <a:off x="1581" y="3158"/>
              <a:ext cx="226" cy="272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grpSp>
          <p:nvGrpSpPr>
            <p:cNvPr id="7" name="Group 68"/>
            <p:cNvGrpSpPr>
              <a:grpSpLocks/>
            </p:cNvGrpSpPr>
            <p:nvPr/>
          </p:nvGrpSpPr>
          <p:grpSpPr bwMode="auto">
            <a:xfrm>
              <a:off x="1090" y="3179"/>
              <a:ext cx="230" cy="114"/>
              <a:chOff x="1090" y="3052"/>
              <a:chExt cx="230" cy="114"/>
            </a:xfrm>
          </p:grpSpPr>
          <p:sp>
            <p:nvSpPr>
              <p:cNvPr id="24692" name="Freeform 69"/>
              <p:cNvSpPr>
                <a:spLocks/>
              </p:cNvSpPr>
              <p:nvPr/>
            </p:nvSpPr>
            <p:spPr bwMode="auto">
              <a:xfrm>
                <a:off x="1093" y="3052"/>
                <a:ext cx="227" cy="45"/>
              </a:xfrm>
              <a:custGeom>
                <a:avLst/>
                <a:gdLst>
                  <a:gd name="T0" fmla="*/ 0 w 272"/>
                  <a:gd name="T1" fmla="*/ 45 h 45"/>
                  <a:gd name="T2" fmla="*/ 5 w 272"/>
                  <a:gd name="T3" fmla="*/ 0 h 45"/>
                  <a:gd name="T4" fmla="*/ 9 w 272"/>
                  <a:gd name="T5" fmla="*/ 45 h 45"/>
                  <a:gd name="T6" fmla="*/ 0 60000 65536"/>
                  <a:gd name="T7" fmla="*/ 0 60000 65536"/>
                  <a:gd name="T8" fmla="*/ 0 60000 65536"/>
                  <a:gd name="T9" fmla="*/ 0 w 272"/>
                  <a:gd name="T10" fmla="*/ 0 h 45"/>
                  <a:gd name="T11" fmla="*/ 272 w 272"/>
                  <a:gd name="T12" fmla="*/ 45 h 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2" h="45">
                    <a:moveTo>
                      <a:pt x="0" y="45"/>
                    </a:moveTo>
                    <a:cubicBezTo>
                      <a:pt x="45" y="22"/>
                      <a:pt x="91" y="0"/>
                      <a:pt x="136" y="0"/>
                    </a:cubicBezTo>
                    <a:cubicBezTo>
                      <a:pt x="181" y="0"/>
                      <a:pt x="226" y="22"/>
                      <a:pt x="272" y="45"/>
                    </a:cubicBezTo>
                  </a:path>
                </a:pathLst>
              </a:custGeom>
              <a:noFill/>
              <a:ln w="19050">
                <a:solidFill>
                  <a:srgbClr val="800080"/>
                </a:solidFill>
                <a:round/>
                <a:headEnd/>
                <a:tailEnd type="triangle" w="med" len="med"/>
              </a:ln>
            </p:spPr>
            <p:txBody>
              <a:bodyPr lIns="91433" tIns="45717" rIns="91433" bIns="45717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endParaRPr>
              </a:p>
            </p:txBody>
          </p:sp>
          <p:sp>
            <p:nvSpPr>
              <p:cNvPr id="24693" name="Freeform 70"/>
              <p:cNvSpPr>
                <a:spLocks/>
              </p:cNvSpPr>
              <p:nvPr/>
            </p:nvSpPr>
            <p:spPr bwMode="auto">
              <a:xfrm>
                <a:off x="1090" y="3121"/>
                <a:ext cx="227" cy="45"/>
              </a:xfrm>
              <a:custGeom>
                <a:avLst/>
                <a:gdLst>
                  <a:gd name="T0" fmla="*/ 0 w 272"/>
                  <a:gd name="T1" fmla="*/ 45 h 45"/>
                  <a:gd name="T2" fmla="*/ 5 w 272"/>
                  <a:gd name="T3" fmla="*/ 0 h 45"/>
                  <a:gd name="T4" fmla="*/ 9 w 272"/>
                  <a:gd name="T5" fmla="*/ 45 h 45"/>
                  <a:gd name="T6" fmla="*/ 0 60000 65536"/>
                  <a:gd name="T7" fmla="*/ 0 60000 65536"/>
                  <a:gd name="T8" fmla="*/ 0 60000 65536"/>
                  <a:gd name="T9" fmla="*/ 0 w 272"/>
                  <a:gd name="T10" fmla="*/ 0 h 45"/>
                  <a:gd name="T11" fmla="*/ 272 w 272"/>
                  <a:gd name="T12" fmla="*/ 45 h 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2" h="45">
                    <a:moveTo>
                      <a:pt x="0" y="45"/>
                    </a:moveTo>
                    <a:cubicBezTo>
                      <a:pt x="45" y="22"/>
                      <a:pt x="91" y="0"/>
                      <a:pt x="136" y="0"/>
                    </a:cubicBezTo>
                    <a:cubicBezTo>
                      <a:pt x="181" y="0"/>
                      <a:pt x="226" y="22"/>
                      <a:pt x="272" y="45"/>
                    </a:cubicBezTo>
                  </a:path>
                </a:pathLst>
              </a:custGeom>
              <a:noFill/>
              <a:ln w="19050">
                <a:solidFill>
                  <a:srgbClr val="800080"/>
                </a:solidFill>
                <a:round/>
                <a:headEnd type="triangle" w="med" len="med"/>
                <a:tailEnd/>
              </a:ln>
            </p:spPr>
            <p:txBody>
              <a:bodyPr lIns="91433" tIns="45717" rIns="91433" bIns="45717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endParaRPr>
              </a:p>
            </p:txBody>
          </p:sp>
        </p:grpSp>
        <p:sp>
          <p:nvSpPr>
            <p:cNvPr id="24651" name="AutoShape 71"/>
            <p:cNvSpPr>
              <a:spLocks noChangeArrowheads="1"/>
            </p:cNvSpPr>
            <p:nvPr/>
          </p:nvSpPr>
          <p:spPr bwMode="auto">
            <a:xfrm rot="10800000">
              <a:off x="587" y="3248"/>
              <a:ext cx="255" cy="182"/>
            </a:xfrm>
            <a:prstGeom prst="flowChartDocument">
              <a:avLst/>
            </a:prstGeom>
            <a:solidFill>
              <a:srgbClr val="FFCC66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rot="10800000" wrap="none" lIns="82789" tIns="41394" rIns="82789" bIns="41394" anchor="ctr"/>
            <a:lstStyle/>
            <a:p>
              <a:pPr marL="0" marR="0" lvl="0" indent="0" algn="l" defTabSz="828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+mn-cs"/>
              </a:endParaRPr>
            </a:p>
          </p:txBody>
        </p:sp>
        <p:grpSp>
          <p:nvGrpSpPr>
            <p:cNvPr id="8" name="Group 72"/>
            <p:cNvGrpSpPr>
              <a:grpSpLocks/>
            </p:cNvGrpSpPr>
            <p:nvPr/>
          </p:nvGrpSpPr>
          <p:grpSpPr bwMode="auto">
            <a:xfrm>
              <a:off x="210" y="2892"/>
              <a:ext cx="647" cy="583"/>
              <a:chOff x="210" y="2765"/>
              <a:chExt cx="647" cy="583"/>
            </a:xfrm>
          </p:grpSpPr>
          <p:sp>
            <p:nvSpPr>
              <p:cNvPr id="24676" name="Oval 73"/>
              <p:cNvSpPr>
                <a:spLocks noChangeArrowheads="1"/>
              </p:cNvSpPr>
              <p:nvPr/>
            </p:nvSpPr>
            <p:spPr bwMode="auto">
              <a:xfrm>
                <a:off x="210" y="2970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C99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grpSp>
            <p:nvGrpSpPr>
              <p:cNvPr id="9" name="Group 74"/>
              <p:cNvGrpSpPr>
                <a:grpSpLocks/>
              </p:cNvGrpSpPr>
              <p:nvPr/>
            </p:nvGrpSpPr>
            <p:grpSpPr bwMode="auto">
              <a:xfrm>
                <a:off x="271" y="2765"/>
                <a:ext cx="586" cy="583"/>
                <a:chOff x="271" y="2765"/>
                <a:chExt cx="586" cy="583"/>
              </a:xfrm>
            </p:grpSpPr>
            <p:grpSp>
              <p:nvGrpSpPr>
                <p:cNvPr id="10" name="Group 75"/>
                <p:cNvGrpSpPr>
                  <a:grpSpLocks/>
                </p:cNvGrpSpPr>
                <p:nvPr/>
              </p:nvGrpSpPr>
              <p:grpSpPr bwMode="auto">
                <a:xfrm>
                  <a:off x="314" y="2871"/>
                  <a:ext cx="543" cy="350"/>
                  <a:chOff x="589" y="1598"/>
                  <a:chExt cx="543" cy="350"/>
                </a:xfrm>
              </p:grpSpPr>
              <p:sp>
                <p:nvSpPr>
                  <p:cNvPr id="24689" name="Freeform 76"/>
                  <p:cNvSpPr>
                    <a:spLocks/>
                  </p:cNvSpPr>
                  <p:nvPr/>
                </p:nvSpPr>
                <p:spPr bwMode="auto">
                  <a:xfrm>
                    <a:off x="724" y="1797"/>
                    <a:ext cx="408" cy="151"/>
                  </a:xfrm>
                  <a:custGeom>
                    <a:avLst/>
                    <a:gdLst>
                      <a:gd name="T0" fmla="*/ 408 w 408"/>
                      <a:gd name="T1" fmla="*/ 60 h 151"/>
                      <a:gd name="T2" fmla="*/ 272 w 408"/>
                      <a:gd name="T3" fmla="*/ 15 h 151"/>
                      <a:gd name="T4" fmla="*/ 0 w 408"/>
                      <a:gd name="T5" fmla="*/ 151 h 151"/>
                      <a:gd name="T6" fmla="*/ 0 60000 65536"/>
                      <a:gd name="T7" fmla="*/ 0 60000 65536"/>
                      <a:gd name="T8" fmla="*/ 0 60000 65536"/>
                      <a:gd name="T9" fmla="*/ 0 w 408"/>
                      <a:gd name="T10" fmla="*/ 0 h 151"/>
                      <a:gd name="T11" fmla="*/ 408 w 408"/>
                      <a:gd name="T12" fmla="*/ 151 h 15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08" h="151">
                        <a:moveTo>
                          <a:pt x="408" y="60"/>
                        </a:moveTo>
                        <a:cubicBezTo>
                          <a:pt x="374" y="30"/>
                          <a:pt x="340" y="0"/>
                          <a:pt x="272" y="15"/>
                        </a:cubicBezTo>
                        <a:cubicBezTo>
                          <a:pt x="204" y="30"/>
                          <a:pt x="102" y="90"/>
                          <a:pt x="0" y="151"/>
                        </a:cubicBezTo>
                      </a:path>
                    </a:pathLst>
                  </a:custGeom>
                  <a:noFill/>
                  <a:ln w="19050">
                    <a:solidFill>
                      <a:srgbClr val="800080"/>
                    </a:solidFill>
                    <a:round/>
                    <a:headEnd/>
                    <a:tailEnd type="triangle" w="med" len="med"/>
                  </a:ln>
                </p:spPr>
                <p:txBody>
                  <a:bodyPr lIns="91433" tIns="45717" rIns="91433" bIns="45717"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TW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新細明體" charset="-120"/>
                      <a:cs typeface="+mn-cs"/>
                    </a:endParaRPr>
                  </a:p>
                </p:txBody>
              </p:sp>
              <p:sp>
                <p:nvSpPr>
                  <p:cNvPr id="24690" name="Freeform 77"/>
                  <p:cNvSpPr>
                    <a:spLocks/>
                  </p:cNvSpPr>
                  <p:nvPr/>
                </p:nvSpPr>
                <p:spPr bwMode="auto">
                  <a:xfrm flipV="1">
                    <a:off x="589" y="1754"/>
                    <a:ext cx="408" cy="91"/>
                  </a:xfrm>
                  <a:custGeom>
                    <a:avLst/>
                    <a:gdLst>
                      <a:gd name="T0" fmla="*/ 408 w 408"/>
                      <a:gd name="T1" fmla="*/ 1 h 151"/>
                      <a:gd name="T2" fmla="*/ 272 w 408"/>
                      <a:gd name="T3" fmla="*/ 1 h 151"/>
                      <a:gd name="T4" fmla="*/ 0 w 408"/>
                      <a:gd name="T5" fmla="*/ 1 h 151"/>
                      <a:gd name="T6" fmla="*/ 0 60000 65536"/>
                      <a:gd name="T7" fmla="*/ 0 60000 65536"/>
                      <a:gd name="T8" fmla="*/ 0 60000 65536"/>
                      <a:gd name="T9" fmla="*/ 0 w 408"/>
                      <a:gd name="T10" fmla="*/ 0 h 151"/>
                      <a:gd name="T11" fmla="*/ 408 w 408"/>
                      <a:gd name="T12" fmla="*/ 151 h 15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08" h="151">
                        <a:moveTo>
                          <a:pt x="408" y="60"/>
                        </a:moveTo>
                        <a:cubicBezTo>
                          <a:pt x="374" y="30"/>
                          <a:pt x="340" y="0"/>
                          <a:pt x="272" y="15"/>
                        </a:cubicBezTo>
                        <a:cubicBezTo>
                          <a:pt x="204" y="30"/>
                          <a:pt x="102" y="90"/>
                          <a:pt x="0" y="151"/>
                        </a:cubicBezTo>
                      </a:path>
                    </a:pathLst>
                  </a:custGeom>
                  <a:noFill/>
                  <a:ln w="19050">
                    <a:solidFill>
                      <a:srgbClr val="800080"/>
                    </a:solidFill>
                    <a:round/>
                    <a:headEnd/>
                    <a:tailEnd type="triangle" w="med" len="med"/>
                  </a:ln>
                </p:spPr>
                <p:txBody>
                  <a:bodyPr rot="10800000" lIns="91433" tIns="45717" rIns="91433" bIns="45717"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TW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新細明體" charset="-120"/>
                      <a:cs typeface="+mn-cs"/>
                    </a:endParaRPr>
                  </a:p>
                </p:txBody>
              </p:sp>
              <p:sp>
                <p:nvSpPr>
                  <p:cNvPr id="24691" name="Freeform 78"/>
                  <p:cNvSpPr>
                    <a:spLocks/>
                  </p:cNvSpPr>
                  <p:nvPr/>
                </p:nvSpPr>
                <p:spPr bwMode="auto">
                  <a:xfrm>
                    <a:off x="745" y="1598"/>
                    <a:ext cx="227" cy="226"/>
                  </a:xfrm>
                  <a:custGeom>
                    <a:avLst/>
                    <a:gdLst>
                      <a:gd name="T0" fmla="*/ 227 w 227"/>
                      <a:gd name="T1" fmla="*/ 226 h 226"/>
                      <a:gd name="T2" fmla="*/ 45 w 227"/>
                      <a:gd name="T3" fmla="*/ 136 h 226"/>
                      <a:gd name="T4" fmla="*/ 0 w 227"/>
                      <a:gd name="T5" fmla="*/ 0 h 226"/>
                      <a:gd name="T6" fmla="*/ 0 60000 65536"/>
                      <a:gd name="T7" fmla="*/ 0 60000 65536"/>
                      <a:gd name="T8" fmla="*/ 0 60000 65536"/>
                      <a:gd name="T9" fmla="*/ 0 w 227"/>
                      <a:gd name="T10" fmla="*/ 0 h 226"/>
                      <a:gd name="T11" fmla="*/ 227 w 227"/>
                      <a:gd name="T12" fmla="*/ 226 h 22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7" h="226">
                        <a:moveTo>
                          <a:pt x="227" y="226"/>
                        </a:moveTo>
                        <a:cubicBezTo>
                          <a:pt x="155" y="200"/>
                          <a:pt x="83" y="174"/>
                          <a:pt x="45" y="136"/>
                        </a:cubicBezTo>
                        <a:cubicBezTo>
                          <a:pt x="7" y="98"/>
                          <a:pt x="3" y="49"/>
                          <a:pt x="0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800080"/>
                    </a:solidFill>
                    <a:round/>
                    <a:headEnd/>
                    <a:tailEnd type="triangle" w="med" len="med"/>
                  </a:ln>
                </p:spPr>
                <p:txBody>
                  <a:bodyPr lIns="91433" tIns="45717" rIns="91433" bIns="45717"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TW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新細明體" charset="-120"/>
                      <a:cs typeface="+mn-cs"/>
                    </a:endParaRPr>
                  </a:p>
                </p:txBody>
              </p:sp>
            </p:grpSp>
            <p:sp>
              <p:nvSpPr>
                <p:cNvPr id="24679" name="Oval 79"/>
                <p:cNvSpPr>
                  <a:spLocks noChangeArrowheads="1"/>
                </p:cNvSpPr>
                <p:nvPr/>
              </p:nvSpPr>
              <p:spPr bwMode="auto">
                <a:xfrm>
                  <a:off x="358" y="3212"/>
                  <a:ext cx="91" cy="9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80" name="Oval 80"/>
                <p:cNvSpPr>
                  <a:spLocks noChangeArrowheads="1"/>
                </p:cNvSpPr>
                <p:nvPr/>
              </p:nvSpPr>
              <p:spPr bwMode="auto">
                <a:xfrm>
                  <a:off x="425" y="2765"/>
                  <a:ext cx="91" cy="9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81" name="Oval 81"/>
                <p:cNvSpPr>
                  <a:spLocks noChangeArrowheads="1"/>
                </p:cNvSpPr>
                <p:nvPr/>
              </p:nvSpPr>
              <p:spPr bwMode="auto">
                <a:xfrm>
                  <a:off x="298" y="3122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82" name="Oval 82"/>
                <p:cNvSpPr>
                  <a:spLocks noChangeArrowheads="1"/>
                </p:cNvSpPr>
                <p:nvPr/>
              </p:nvSpPr>
              <p:spPr bwMode="auto">
                <a:xfrm>
                  <a:off x="434" y="3122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83" name="Oval 83"/>
                <p:cNvSpPr>
                  <a:spLocks noChangeArrowheads="1"/>
                </p:cNvSpPr>
                <p:nvPr/>
              </p:nvSpPr>
              <p:spPr bwMode="auto">
                <a:xfrm>
                  <a:off x="525" y="2861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84" name="Oval 84"/>
                <p:cNvSpPr>
                  <a:spLocks noChangeArrowheads="1"/>
                </p:cNvSpPr>
                <p:nvPr/>
              </p:nvSpPr>
              <p:spPr bwMode="auto">
                <a:xfrm>
                  <a:off x="344" y="2940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85" name="Oval 85"/>
                <p:cNvSpPr>
                  <a:spLocks noChangeArrowheads="1"/>
                </p:cNvSpPr>
                <p:nvPr/>
              </p:nvSpPr>
              <p:spPr bwMode="auto">
                <a:xfrm>
                  <a:off x="298" y="2804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86" name="Oval 86"/>
                <p:cNvSpPr>
                  <a:spLocks noChangeArrowheads="1"/>
                </p:cNvSpPr>
                <p:nvPr/>
              </p:nvSpPr>
              <p:spPr bwMode="auto">
                <a:xfrm>
                  <a:off x="479" y="3025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87" name="Oval 87"/>
                <p:cNvSpPr>
                  <a:spLocks noChangeArrowheads="1"/>
                </p:cNvSpPr>
                <p:nvPr/>
              </p:nvSpPr>
              <p:spPr bwMode="auto">
                <a:xfrm>
                  <a:off x="480" y="3303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88" name="Oval 88"/>
                <p:cNvSpPr>
                  <a:spLocks noChangeArrowheads="1"/>
                </p:cNvSpPr>
                <p:nvPr/>
              </p:nvSpPr>
              <p:spPr bwMode="auto">
                <a:xfrm>
                  <a:off x="271" y="3219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</p:grpSp>
        </p:grpSp>
        <p:grpSp>
          <p:nvGrpSpPr>
            <p:cNvPr id="11" name="Group 89"/>
            <p:cNvGrpSpPr>
              <a:grpSpLocks/>
            </p:cNvGrpSpPr>
            <p:nvPr/>
          </p:nvGrpSpPr>
          <p:grpSpPr bwMode="auto">
            <a:xfrm>
              <a:off x="1543" y="3094"/>
              <a:ext cx="304" cy="181"/>
              <a:chOff x="1543" y="2967"/>
              <a:chExt cx="304" cy="181"/>
            </a:xfrm>
          </p:grpSpPr>
          <p:grpSp>
            <p:nvGrpSpPr>
              <p:cNvPr id="12" name="Group 90"/>
              <p:cNvGrpSpPr>
                <a:grpSpLocks/>
              </p:cNvGrpSpPr>
              <p:nvPr/>
            </p:nvGrpSpPr>
            <p:grpSpPr bwMode="auto">
              <a:xfrm>
                <a:off x="1728" y="2996"/>
                <a:ext cx="119" cy="152"/>
                <a:chOff x="1728" y="2996"/>
                <a:chExt cx="119" cy="152"/>
              </a:xfrm>
            </p:grpSpPr>
            <p:sp>
              <p:nvSpPr>
                <p:cNvPr id="24674" name="AutoShape 91"/>
                <p:cNvSpPr>
                  <a:spLocks noChangeArrowheads="1"/>
                </p:cNvSpPr>
                <p:nvPr/>
              </p:nvSpPr>
              <p:spPr bwMode="auto">
                <a:xfrm rot="3115026">
                  <a:off x="1733" y="3019"/>
                  <a:ext cx="137" cy="91"/>
                </a:xfrm>
                <a:prstGeom prst="doubleWave">
                  <a:avLst>
                    <a:gd name="adj1" fmla="val 6500"/>
                    <a:gd name="adj2" fmla="val 0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75" name="Freeform 92"/>
                <p:cNvSpPr>
                  <a:spLocks/>
                </p:cNvSpPr>
                <p:nvPr/>
              </p:nvSpPr>
              <p:spPr bwMode="auto">
                <a:xfrm>
                  <a:off x="1728" y="3033"/>
                  <a:ext cx="81" cy="115"/>
                </a:xfrm>
                <a:custGeom>
                  <a:avLst/>
                  <a:gdLst>
                    <a:gd name="T0" fmla="*/ 0 w 81"/>
                    <a:gd name="T1" fmla="*/ 0 h 115"/>
                    <a:gd name="T2" fmla="*/ 24 w 81"/>
                    <a:gd name="T3" fmla="*/ 48 h 115"/>
                    <a:gd name="T4" fmla="*/ 51 w 81"/>
                    <a:gd name="T5" fmla="*/ 63 h 115"/>
                    <a:gd name="T6" fmla="*/ 72 w 81"/>
                    <a:gd name="T7" fmla="*/ 105 h 115"/>
                    <a:gd name="T8" fmla="*/ 81 w 81"/>
                    <a:gd name="T9" fmla="*/ 114 h 1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1"/>
                    <a:gd name="T16" fmla="*/ 0 h 115"/>
                    <a:gd name="T17" fmla="*/ 81 w 81"/>
                    <a:gd name="T18" fmla="*/ 115 h 1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1" h="115">
                      <a:moveTo>
                        <a:pt x="0" y="0"/>
                      </a:moveTo>
                      <a:cubicBezTo>
                        <a:pt x="25" y="17"/>
                        <a:pt x="14" y="35"/>
                        <a:pt x="24" y="48"/>
                      </a:cubicBezTo>
                      <a:cubicBezTo>
                        <a:pt x="31" y="57"/>
                        <a:pt x="41" y="60"/>
                        <a:pt x="51" y="63"/>
                      </a:cubicBezTo>
                      <a:cubicBezTo>
                        <a:pt x="57" y="80"/>
                        <a:pt x="57" y="95"/>
                        <a:pt x="72" y="105"/>
                      </a:cubicBezTo>
                      <a:cubicBezTo>
                        <a:pt x="79" y="115"/>
                        <a:pt x="74" y="114"/>
                        <a:pt x="81" y="114"/>
                      </a:cubicBezTo>
                    </a:path>
                  </a:pathLst>
                </a:custGeom>
                <a:noFill/>
                <a:ln w="9525">
                  <a:solidFill>
                    <a:srgbClr val="FF6600"/>
                  </a:solidFill>
                  <a:round/>
                  <a:headEnd/>
                  <a:tailEnd/>
                </a:ln>
              </p:spPr>
              <p:txBody>
                <a:bodyPr lIns="91433" tIns="45717" rIns="91433" bIns="45717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TW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新細明體" charset="-120"/>
                    <a:cs typeface="+mn-cs"/>
                  </a:endParaRPr>
                </a:p>
              </p:txBody>
            </p:sp>
          </p:grpSp>
          <p:grpSp>
            <p:nvGrpSpPr>
              <p:cNvPr id="13" name="Group 93"/>
              <p:cNvGrpSpPr>
                <a:grpSpLocks/>
              </p:cNvGrpSpPr>
              <p:nvPr/>
            </p:nvGrpSpPr>
            <p:grpSpPr bwMode="auto">
              <a:xfrm>
                <a:off x="1543" y="2967"/>
                <a:ext cx="137" cy="113"/>
                <a:chOff x="1543" y="2967"/>
                <a:chExt cx="137" cy="113"/>
              </a:xfrm>
            </p:grpSpPr>
            <p:sp>
              <p:nvSpPr>
                <p:cNvPr id="24672" name="AutoShape 94"/>
                <p:cNvSpPr>
                  <a:spLocks noChangeArrowheads="1"/>
                </p:cNvSpPr>
                <p:nvPr/>
              </p:nvSpPr>
              <p:spPr bwMode="auto">
                <a:xfrm rot="-1979748">
                  <a:off x="1543" y="2967"/>
                  <a:ext cx="137" cy="91"/>
                </a:xfrm>
                <a:prstGeom prst="doubleWave">
                  <a:avLst>
                    <a:gd name="adj1" fmla="val 6500"/>
                    <a:gd name="adj2" fmla="val 0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73" name="Freeform 95"/>
                <p:cNvSpPr>
                  <a:spLocks/>
                </p:cNvSpPr>
                <p:nvPr/>
              </p:nvSpPr>
              <p:spPr bwMode="auto">
                <a:xfrm>
                  <a:off x="1581" y="3032"/>
                  <a:ext cx="68" cy="48"/>
                </a:xfrm>
                <a:custGeom>
                  <a:avLst/>
                  <a:gdLst>
                    <a:gd name="T0" fmla="*/ 68 w 68"/>
                    <a:gd name="T1" fmla="*/ 0 h 48"/>
                    <a:gd name="T2" fmla="*/ 50 w 68"/>
                    <a:gd name="T3" fmla="*/ 26 h 48"/>
                    <a:gd name="T4" fmla="*/ 14 w 68"/>
                    <a:gd name="T5" fmla="*/ 30 h 48"/>
                    <a:gd name="T6" fmla="*/ 0 w 68"/>
                    <a:gd name="T7" fmla="*/ 42 h 48"/>
                    <a:gd name="T8" fmla="*/ 2 w 68"/>
                    <a:gd name="T9" fmla="*/ 48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8"/>
                    <a:gd name="T16" fmla="*/ 0 h 48"/>
                    <a:gd name="T17" fmla="*/ 68 w 68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8" h="48">
                      <a:moveTo>
                        <a:pt x="68" y="0"/>
                      </a:moveTo>
                      <a:cubicBezTo>
                        <a:pt x="52" y="4"/>
                        <a:pt x="61" y="19"/>
                        <a:pt x="50" y="26"/>
                      </a:cubicBezTo>
                      <a:cubicBezTo>
                        <a:pt x="40" y="33"/>
                        <a:pt x="26" y="29"/>
                        <a:pt x="14" y="30"/>
                      </a:cubicBezTo>
                      <a:cubicBezTo>
                        <a:pt x="7" y="35"/>
                        <a:pt x="3" y="34"/>
                        <a:pt x="0" y="42"/>
                      </a:cubicBezTo>
                      <a:cubicBezTo>
                        <a:pt x="1" y="44"/>
                        <a:pt x="2" y="48"/>
                        <a:pt x="2" y="48"/>
                      </a:cubicBezTo>
                    </a:path>
                  </a:pathLst>
                </a:custGeom>
                <a:noFill/>
                <a:ln w="9525">
                  <a:solidFill>
                    <a:srgbClr val="FF6600"/>
                  </a:solidFill>
                  <a:round/>
                  <a:headEnd/>
                  <a:tailEnd/>
                </a:ln>
              </p:spPr>
              <p:txBody>
                <a:bodyPr lIns="91433" tIns="45717" rIns="91433" bIns="45717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TW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新細明體" charset="-120"/>
                    <a:cs typeface="+mn-cs"/>
                  </a:endParaRPr>
                </a:p>
              </p:txBody>
            </p:sp>
          </p:grpSp>
        </p:grpSp>
        <p:sp>
          <p:nvSpPr>
            <p:cNvPr id="24654" name="Line 96"/>
            <p:cNvSpPr>
              <a:spLocks noChangeShapeType="1"/>
            </p:cNvSpPr>
            <p:nvPr/>
          </p:nvSpPr>
          <p:spPr bwMode="auto">
            <a:xfrm>
              <a:off x="570" y="3131"/>
              <a:ext cx="1270" cy="0"/>
            </a:xfrm>
            <a:prstGeom prst="line">
              <a:avLst/>
            </a:prstGeom>
            <a:noFill/>
            <a:ln w="88900">
              <a:solidFill>
                <a:srgbClr val="3399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grpSp>
          <p:nvGrpSpPr>
            <p:cNvPr id="14" name="Group 97"/>
            <p:cNvGrpSpPr>
              <a:grpSpLocks/>
            </p:cNvGrpSpPr>
            <p:nvPr/>
          </p:nvGrpSpPr>
          <p:grpSpPr bwMode="auto">
            <a:xfrm>
              <a:off x="827" y="3168"/>
              <a:ext cx="775" cy="250"/>
              <a:chOff x="827" y="3041"/>
              <a:chExt cx="775" cy="250"/>
            </a:xfrm>
          </p:grpSpPr>
          <p:grpSp>
            <p:nvGrpSpPr>
              <p:cNvPr id="15" name="Group 98"/>
              <p:cNvGrpSpPr>
                <a:grpSpLocks/>
              </p:cNvGrpSpPr>
              <p:nvPr/>
            </p:nvGrpSpPr>
            <p:grpSpPr bwMode="auto">
              <a:xfrm>
                <a:off x="827" y="3043"/>
                <a:ext cx="357" cy="248"/>
                <a:chOff x="827" y="3043"/>
                <a:chExt cx="357" cy="248"/>
              </a:xfrm>
            </p:grpSpPr>
            <p:sp>
              <p:nvSpPr>
                <p:cNvPr id="24664" name="Oval 99"/>
                <p:cNvSpPr>
                  <a:spLocks noChangeArrowheads="1"/>
                </p:cNvSpPr>
                <p:nvPr/>
              </p:nvSpPr>
              <p:spPr bwMode="auto">
                <a:xfrm>
                  <a:off x="869" y="3046"/>
                  <a:ext cx="203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65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864" y="3049"/>
                  <a:ext cx="273" cy="1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82789" tIns="41394" rIns="82789" bIns="41394">
                  <a:spAutoFit/>
                </a:bodyPr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0080"/>
                      </a:solidFill>
                      <a:effectLst/>
                      <a:uLnTx/>
                      <a:uFillTx/>
                      <a:latin typeface="Arial" charset="0"/>
                      <a:ea typeface="Gulim" pitchFamily="34" charset="-127"/>
                      <a:cs typeface="+mn-cs"/>
                    </a:rPr>
                    <a:t>He</a:t>
                  </a:r>
                </a:p>
              </p:txBody>
            </p:sp>
            <p:sp>
              <p:nvSpPr>
                <p:cNvPr id="24666" name="Oval 101"/>
                <p:cNvSpPr>
                  <a:spLocks noChangeArrowheads="1"/>
                </p:cNvSpPr>
                <p:nvPr/>
              </p:nvSpPr>
              <p:spPr bwMode="auto">
                <a:xfrm>
                  <a:off x="859" y="3240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67" name="Oval 102"/>
                <p:cNvSpPr>
                  <a:spLocks noChangeArrowheads="1"/>
                </p:cNvSpPr>
                <p:nvPr/>
              </p:nvSpPr>
              <p:spPr bwMode="auto">
                <a:xfrm>
                  <a:off x="1025" y="3246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68" name="Oval 103"/>
                <p:cNvSpPr>
                  <a:spLocks noChangeArrowheads="1"/>
                </p:cNvSpPr>
                <p:nvPr/>
              </p:nvSpPr>
              <p:spPr bwMode="auto">
                <a:xfrm>
                  <a:off x="827" y="3043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69" name="Oval 104"/>
                <p:cNvSpPr>
                  <a:spLocks noChangeArrowheads="1"/>
                </p:cNvSpPr>
                <p:nvPr/>
              </p:nvSpPr>
              <p:spPr bwMode="auto">
                <a:xfrm>
                  <a:off x="1138" y="3074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</p:grpSp>
          <p:grpSp>
            <p:nvGrpSpPr>
              <p:cNvPr id="16" name="Group 105"/>
              <p:cNvGrpSpPr>
                <a:grpSpLocks/>
              </p:cNvGrpSpPr>
              <p:nvPr/>
            </p:nvGrpSpPr>
            <p:grpSpPr bwMode="auto">
              <a:xfrm>
                <a:off x="1292" y="3041"/>
                <a:ext cx="310" cy="247"/>
                <a:chOff x="1292" y="3041"/>
                <a:chExt cx="310" cy="247"/>
              </a:xfrm>
            </p:grpSpPr>
            <p:sp>
              <p:nvSpPr>
                <p:cNvPr id="24658" name="Oval 106"/>
                <p:cNvSpPr>
                  <a:spLocks noChangeArrowheads="1"/>
                </p:cNvSpPr>
                <p:nvPr/>
              </p:nvSpPr>
              <p:spPr bwMode="auto">
                <a:xfrm>
                  <a:off x="1341" y="3046"/>
                  <a:ext cx="203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59" name="Text Box 107"/>
                <p:cNvSpPr txBox="1">
                  <a:spLocks noChangeArrowheads="1"/>
                </p:cNvSpPr>
                <p:nvPr/>
              </p:nvSpPr>
              <p:spPr bwMode="auto">
                <a:xfrm>
                  <a:off x="1329" y="3049"/>
                  <a:ext cx="273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82789" tIns="41394" rIns="82789" bIns="41394">
                  <a:spAutoFit/>
                </a:bodyPr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0080"/>
                      </a:solidFill>
                      <a:effectLst/>
                      <a:uLnTx/>
                      <a:uFillTx/>
                      <a:latin typeface="Arial" charset="0"/>
                      <a:ea typeface="Gulim" pitchFamily="34" charset="-127"/>
                      <a:cs typeface="+mn-cs"/>
                    </a:rPr>
                    <a:t>He</a:t>
                  </a:r>
                </a:p>
              </p:txBody>
            </p:sp>
            <p:sp>
              <p:nvSpPr>
                <p:cNvPr id="24660" name="Oval 108"/>
                <p:cNvSpPr>
                  <a:spLocks noChangeArrowheads="1"/>
                </p:cNvSpPr>
                <p:nvPr/>
              </p:nvSpPr>
              <p:spPr bwMode="auto">
                <a:xfrm>
                  <a:off x="1504" y="3225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61" name="Oval 109"/>
                <p:cNvSpPr>
                  <a:spLocks noChangeArrowheads="1"/>
                </p:cNvSpPr>
                <p:nvPr/>
              </p:nvSpPr>
              <p:spPr bwMode="auto">
                <a:xfrm>
                  <a:off x="1362" y="3243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62" name="Oval 110"/>
                <p:cNvSpPr>
                  <a:spLocks noChangeArrowheads="1"/>
                </p:cNvSpPr>
                <p:nvPr/>
              </p:nvSpPr>
              <p:spPr bwMode="auto">
                <a:xfrm>
                  <a:off x="1292" y="3174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63" name="Oval 111"/>
                <p:cNvSpPr>
                  <a:spLocks noChangeArrowheads="1"/>
                </p:cNvSpPr>
                <p:nvPr/>
              </p:nvSpPr>
              <p:spPr bwMode="auto">
                <a:xfrm>
                  <a:off x="1528" y="3041"/>
                  <a:ext cx="46" cy="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CC99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17" name="Group 142"/>
          <p:cNvGrpSpPr>
            <a:grpSpLocks/>
          </p:cNvGrpSpPr>
          <p:nvPr/>
        </p:nvGrpSpPr>
        <p:grpSpPr bwMode="auto">
          <a:xfrm>
            <a:off x="6861176" y="2347914"/>
            <a:ext cx="3541713" cy="1463675"/>
            <a:chOff x="3371" y="1559"/>
            <a:chExt cx="2389" cy="1064"/>
          </a:xfrm>
        </p:grpSpPr>
        <p:pic>
          <p:nvPicPr>
            <p:cNvPr id="24643" name="Picture 113" descr="DIMPL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58" y="1604"/>
              <a:ext cx="101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44" name="Picture 114" descr="RIB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81" y="1603"/>
              <a:ext cx="1097" cy="1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645" name="Text Box 115"/>
            <p:cNvSpPr txBox="1">
              <a:spLocks noChangeArrowheads="1"/>
            </p:cNvSpPr>
            <p:nvPr/>
          </p:nvSpPr>
          <p:spPr bwMode="auto">
            <a:xfrm>
              <a:off x="3371" y="1568"/>
              <a:ext cx="825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789" tIns="41394" rIns="82789" bIns="41394">
              <a:spAutoFit/>
            </a:bodyPr>
            <a:lstStyle/>
            <a:p>
              <a:pPr marL="0" marR="0" lvl="0" indent="0" algn="ctr" defTabSz="828675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Gulim" pitchFamily="34" charset="-127"/>
                  <a:cs typeface="+mn-cs"/>
                </a:rPr>
                <a:t>Embossing</a:t>
              </a:r>
            </a:p>
          </p:txBody>
        </p:sp>
        <p:sp>
          <p:nvSpPr>
            <p:cNvPr id="24646" name="Text Box 116"/>
            <p:cNvSpPr txBox="1">
              <a:spLocks noChangeArrowheads="1"/>
            </p:cNvSpPr>
            <p:nvPr/>
          </p:nvSpPr>
          <p:spPr bwMode="auto">
            <a:xfrm>
              <a:off x="5216" y="1559"/>
              <a:ext cx="544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789" tIns="41394" rIns="82789" bIns="41394">
              <a:spAutoFit/>
            </a:bodyPr>
            <a:lstStyle/>
            <a:p>
              <a:pPr marL="0" marR="0" lvl="0" indent="0" algn="ctr" defTabSz="828675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Gulim" pitchFamily="34" charset="-127"/>
                  <a:cs typeface="+mn-cs"/>
                </a:rPr>
                <a:t>Rib</a:t>
              </a:r>
            </a:p>
          </p:txBody>
        </p:sp>
      </p:grpSp>
      <p:grpSp>
        <p:nvGrpSpPr>
          <p:cNvPr id="18" name="Group 141"/>
          <p:cNvGrpSpPr>
            <a:grpSpLocks/>
          </p:cNvGrpSpPr>
          <p:nvPr/>
        </p:nvGrpSpPr>
        <p:grpSpPr bwMode="auto">
          <a:xfrm>
            <a:off x="3981451" y="2420938"/>
            <a:ext cx="2792413" cy="1270000"/>
            <a:chOff x="1541" y="1661"/>
            <a:chExt cx="1759" cy="923"/>
          </a:xfrm>
        </p:grpSpPr>
        <p:grpSp>
          <p:nvGrpSpPr>
            <p:cNvPr id="19" name="Group 118"/>
            <p:cNvGrpSpPr>
              <a:grpSpLocks/>
            </p:cNvGrpSpPr>
            <p:nvPr/>
          </p:nvGrpSpPr>
          <p:grpSpPr bwMode="auto">
            <a:xfrm>
              <a:off x="1707" y="1876"/>
              <a:ext cx="1593" cy="708"/>
              <a:chOff x="1438" y="1718"/>
              <a:chExt cx="1593" cy="708"/>
            </a:xfrm>
          </p:grpSpPr>
          <p:grpSp>
            <p:nvGrpSpPr>
              <p:cNvPr id="20" name="Group 119"/>
              <p:cNvGrpSpPr>
                <a:grpSpLocks/>
              </p:cNvGrpSpPr>
              <p:nvPr/>
            </p:nvGrpSpPr>
            <p:grpSpPr bwMode="auto">
              <a:xfrm>
                <a:off x="1438" y="2018"/>
                <a:ext cx="1593" cy="408"/>
                <a:chOff x="516" y="2024"/>
                <a:chExt cx="1089" cy="408"/>
              </a:xfrm>
            </p:grpSpPr>
            <p:sp>
              <p:nvSpPr>
                <p:cNvPr id="24641" name="Rectangle 120"/>
                <p:cNvSpPr>
                  <a:spLocks noChangeArrowheads="1"/>
                </p:cNvSpPr>
                <p:nvPr/>
              </p:nvSpPr>
              <p:spPr bwMode="auto">
                <a:xfrm>
                  <a:off x="516" y="2205"/>
                  <a:ext cx="1089" cy="227"/>
                </a:xfrm>
                <a:prstGeom prst="rect">
                  <a:avLst/>
                </a:prstGeom>
                <a:solidFill>
                  <a:srgbClr val="FFCC66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  <p:sp>
              <p:nvSpPr>
                <p:cNvPr id="24642" name="Rectangle 121"/>
                <p:cNvSpPr>
                  <a:spLocks noChangeArrowheads="1"/>
                </p:cNvSpPr>
                <p:nvPr/>
              </p:nvSpPr>
              <p:spPr bwMode="auto">
                <a:xfrm>
                  <a:off x="742" y="2024"/>
                  <a:ext cx="862" cy="181"/>
                </a:xfrm>
                <a:prstGeom prst="rect">
                  <a:avLst/>
                </a:prstGeom>
                <a:solidFill>
                  <a:srgbClr val="FFCC66"/>
                </a:soli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</p:spPr>
              <p:txBody>
                <a:bodyPr wrap="none" lIns="82789" tIns="41394" rIns="82789" bIns="41394" anchor="ctr"/>
                <a:lstStyle/>
                <a:p>
                  <a:pPr marL="0" marR="0" lvl="0" indent="0" algn="l" defTabSz="828675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Gulim" pitchFamily="34" charset="-127"/>
                    <a:cs typeface="+mn-cs"/>
                  </a:endParaRPr>
                </a:p>
              </p:txBody>
            </p:sp>
          </p:grpSp>
          <p:sp>
            <p:nvSpPr>
              <p:cNvPr id="24627" name="Oval 122"/>
              <p:cNvSpPr>
                <a:spLocks noChangeArrowheads="1"/>
              </p:cNvSpPr>
              <p:nvPr/>
            </p:nvSpPr>
            <p:spPr bwMode="auto">
              <a:xfrm>
                <a:off x="2532" y="1761"/>
                <a:ext cx="203" cy="18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C99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28" name="Rectangle 123"/>
              <p:cNvSpPr>
                <a:spLocks noChangeArrowheads="1"/>
              </p:cNvSpPr>
              <p:nvPr/>
            </p:nvSpPr>
            <p:spPr bwMode="auto">
              <a:xfrm>
                <a:off x="2772" y="1746"/>
                <a:ext cx="226" cy="272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29" name="Line 124"/>
              <p:cNvSpPr>
                <a:spLocks noChangeShapeType="1"/>
              </p:cNvSpPr>
              <p:nvPr/>
            </p:nvSpPr>
            <p:spPr bwMode="auto">
              <a:xfrm>
                <a:off x="1761" y="1718"/>
                <a:ext cx="1270" cy="0"/>
              </a:xfrm>
              <a:prstGeom prst="line">
                <a:avLst/>
              </a:prstGeom>
              <a:noFill/>
              <a:ln w="88900">
                <a:solidFill>
                  <a:srgbClr val="339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endParaRPr>
              </a:p>
            </p:txBody>
          </p:sp>
          <p:sp>
            <p:nvSpPr>
              <p:cNvPr id="24630" name="Oval 125"/>
              <p:cNvSpPr>
                <a:spLocks noChangeArrowheads="1"/>
              </p:cNvSpPr>
              <p:nvPr/>
            </p:nvSpPr>
            <p:spPr bwMode="auto">
              <a:xfrm>
                <a:off x="2060" y="1761"/>
                <a:ext cx="203" cy="18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C99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31" name="Text Box 126"/>
              <p:cNvSpPr txBox="1">
                <a:spLocks noChangeArrowheads="1"/>
              </p:cNvSpPr>
              <p:nvPr/>
            </p:nvSpPr>
            <p:spPr bwMode="auto">
              <a:xfrm>
                <a:off x="2055" y="1764"/>
                <a:ext cx="273" cy="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2789" tIns="41394" rIns="82789" bIns="41394">
                <a:spAutoFit/>
              </a:bodyPr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800080"/>
                    </a:solidFill>
                    <a:effectLst/>
                    <a:uLnTx/>
                    <a:uFillTx/>
                    <a:latin typeface="Arial" charset="0"/>
                    <a:ea typeface="Gulim" pitchFamily="34" charset="-127"/>
                    <a:cs typeface="+mn-cs"/>
                  </a:rPr>
                  <a:t>He</a:t>
                </a:r>
              </a:p>
            </p:txBody>
          </p:sp>
          <p:sp>
            <p:nvSpPr>
              <p:cNvPr id="24632" name="Text Box 127"/>
              <p:cNvSpPr txBox="1">
                <a:spLocks noChangeArrowheads="1"/>
              </p:cNvSpPr>
              <p:nvPr/>
            </p:nvSpPr>
            <p:spPr bwMode="auto">
              <a:xfrm>
                <a:off x="2520" y="1764"/>
                <a:ext cx="273" cy="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2789" tIns="41394" rIns="82789" bIns="41394">
                <a:spAutoFit/>
              </a:bodyPr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800080"/>
                    </a:solidFill>
                    <a:effectLst/>
                    <a:uLnTx/>
                    <a:uFillTx/>
                    <a:latin typeface="Arial" charset="0"/>
                    <a:ea typeface="Gulim" pitchFamily="34" charset="-127"/>
                    <a:cs typeface="+mn-cs"/>
                  </a:rPr>
                  <a:t>He</a:t>
                </a:r>
              </a:p>
            </p:txBody>
          </p:sp>
          <p:sp>
            <p:nvSpPr>
              <p:cNvPr id="24633" name="Oval 128"/>
              <p:cNvSpPr>
                <a:spLocks noChangeArrowheads="1"/>
              </p:cNvSpPr>
              <p:nvPr/>
            </p:nvSpPr>
            <p:spPr bwMode="auto">
              <a:xfrm>
                <a:off x="2050" y="1955"/>
                <a:ext cx="46" cy="45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C99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34" name="Oval 129"/>
              <p:cNvSpPr>
                <a:spLocks noChangeArrowheads="1"/>
              </p:cNvSpPr>
              <p:nvPr/>
            </p:nvSpPr>
            <p:spPr bwMode="auto">
              <a:xfrm>
                <a:off x="2216" y="1961"/>
                <a:ext cx="46" cy="45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C99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35" name="Oval 130"/>
              <p:cNvSpPr>
                <a:spLocks noChangeArrowheads="1"/>
              </p:cNvSpPr>
              <p:nvPr/>
            </p:nvSpPr>
            <p:spPr bwMode="auto">
              <a:xfrm>
                <a:off x="2719" y="1756"/>
                <a:ext cx="46" cy="45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C99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36" name="Oval 131"/>
              <p:cNvSpPr>
                <a:spLocks noChangeArrowheads="1"/>
              </p:cNvSpPr>
              <p:nvPr/>
            </p:nvSpPr>
            <p:spPr bwMode="auto">
              <a:xfrm>
                <a:off x="2695" y="1940"/>
                <a:ext cx="46" cy="45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C99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37" name="Oval 132"/>
              <p:cNvSpPr>
                <a:spLocks noChangeArrowheads="1"/>
              </p:cNvSpPr>
              <p:nvPr/>
            </p:nvSpPr>
            <p:spPr bwMode="auto">
              <a:xfrm>
                <a:off x="2553" y="1958"/>
                <a:ext cx="46" cy="45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C99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38" name="Rectangle 133"/>
              <p:cNvSpPr>
                <a:spLocks noChangeArrowheads="1"/>
              </p:cNvSpPr>
              <p:nvPr/>
            </p:nvSpPr>
            <p:spPr bwMode="auto">
              <a:xfrm>
                <a:off x="2287" y="1746"/>
                <a:ext cx="226" cy="272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39" name="Rectangle 134"/>
              <p:cNvSpPr>
                <a:spLocks noChangeArrowheads="1"/>
              </p:cNvSpPr>
              <p:nvPr/>
            </p:nvSpPr>
            <p:spPr bwMode="auto">
              <a:xfrm>
                <a:off x="1770" y="1746"/>
                <a:ext cx="226" cy="272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  <p:sp>
            <p:nvSpPr>
              <p:cNvPr id="24640" name="Oval 135"/>
              <p:cNvSpPr>
                <a:spLocks noChangeArrowheads="1"/>
              </p:cNvSpPr>
              <p:nvPr/>
            </p:nvSpPr>
            <p:spPr bwMode="auto">
              <a:xfrm>
                <a:off x="2012" y="1755"/>
                <a:ext cx="46" cy="45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C99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82789" tIns="41394" rIns="82789" bIns="41394" anchor="ctr"/>
              <a:lstStyle/>
              <a:p>
                <a:pPr marL="0" marR="0" lvl="0" indent="0" algn="l" defTabSz="8286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Gulim" pitchFamily="34" charset="-127"/>
                  <a:cs typeface="+mn-cs"/>
                </a:endParaRPr>
              </a:p>
            </p:txBody>
          </p:sp>
        </p:grpSp>
        <p:sp>
          <p:nvSpPr>
            <p:cNvPr id="24622" name="Text Box 136"/>
            <p:cNvSpPr txBox="1">
              <a:spLocks noChangeArrowheads="1"/>
            </p:cNvSpPr>
            <p:nvPr/>
          </p:nvSpPr>
          <p:spPr bwMode="auto">
            <a:xfrm>
              <a:off x="2290" y="1661"/>
              <a:ext cx="750" cy="21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82789" tIns="41394" rIns="82789" bIns="41394">
              <a:spAutoFit/>
            </a:bodyPr>
            <a:lstStyle/>
            <a:p>
              <a:pPr marL="0" marR="0" lvl="0" indent="0" algn="ctr" defTabSz="828675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Gulim" pitchFamily="34" charset="-127"/>
                  <a:cs typeface="+mn-cs"/>
                </a:rPr>
                <a:t>Embossing</a:t>
              </a:r>
            </a:p>
          </p:txBody>
        </p:sp>
        <p:sp>
          <p:nvSpPr>
            <p:cNvPr id="24623" name="Line 137"/>
            <p:cNvSpPr>
              <a:spLocks noChangeShapeType="1"/>
            </p:cNvSpPr>
            <p:nvPr/>
          </p:nvSpPr>
          <p:spPr bwMode="auto">
            <a:xfrm>
              <a:off x="2672" y="1810"/>
              <a:ext cx="0" cy="18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4624" name="Text Box 138"/>
            <p:cNvSpPr txBox="1">
              <a:spLocks noChangeArrowheads="1"/>
            </p:cNvSpPr>
            <p:nvPr/>
          </p:nvSpPr>
          <p:spPr bwMode="auto">
            <a:xfrm>
              <a:off x="1541" y="1898"/>
              <a:ext cx="544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789" tIns="41394" rIns="82789" bIns="41394">
              <a:spAutoFit/>
            </a:bodyPr>
            <a:lstStyle/>
            <a:p>
              <a:pPr marL="0" marR="0" lvl="0" indent="0" algn="ctr" defTabSz="828675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Gulim" pitchFamily="34" charset="-127"/>
                  <a:cs typeface="+mn-cs"/>
                </a:rPr>
                <a:t>Rib</a:t>
              </a:r>
            </a:p>
          </p:txBody>
        </p:sp>
        <p:sp>
          <p:nvSpPr>
            <p:cNvPr id="24625" name="Line 139"/>
            <p:cNvSpPr>
              <a:spLocks noChangeShapeType="1"/>
            </p:cNvSpPr>
            <p:nvPr/>
          </p:nvSpPr>
          <p:spPr bwMode="auto">
            <a:xfrm>
              <a:off x="1925" y="2010"/>
              <a:ext cx="227" cy="3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sp>
        <p:nvSpPr>
          <p:cNvPr id="24610" name="Line 144"/>
          <p:cNvSpPr>
            <a:spLocks noChangeShapeType="1"/>
          </p:cNvSpPr>
          <p:nvPr/>
        </p:nvSpPr>
        <p:spPr bwMode="auto">
          <a:xfrm flipV="1">
            <a:off x="2998789" y="5013326"/>
            <a:ext cx="1587" cy="18732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100880" tIns="50441" rIns="100880" bIns="5044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24611" name="Line 145"/>
          <p:cNvSpPr>
            <a:spLocks noChangeShapeType="1"/>
          </p:cNvSpPr>
          <p:nvPr/>
        </p:nvSpPr>
        <p:spPr bwMode="auto">
          <a:xfrm>
            <a:off x="2998789" y="4322764"/>
            <a:ext cx="1587" cy="18732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100880" tIns="50441" rIns="100880" bIns="5044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27" name="タイトル 1"/>
          <p:cNvSpPr txBox="1">
            <a:spLocks/>
          </p:cNvSpPr>
          <p:nvPr/>
        </p:nvSpPr>
        <p:spPr bwMode="auto">
          <a:xfrm>
            <a:off x="2809875" y="115888"/>
            <a:ext cx="6554788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1330" tIns="45667" rIns="91330" bIns="45667" anchor="ctr"/>
          <a:lstStyle/>
          <a:p>
            <a:pPr marL="0" marR="0" lvl="0" indent="0" algn="ctr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ESC Abnormal Issue</a:t>
            </a:r>
            <a:endParaRPr kumimoji="1" lang="ja-JP" altLang="en-US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grpSp>
        <p:nvGrpSpPr>
          <p:cNvPr id="21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132" name="矩形 131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22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136" name="矩形 135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29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39900" y="981075"/>
          <a:ext cx="8748464" cy="4547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74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4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D6A19"/>
                          </a:solidFill>
                        </a:rPr>
                        <a:t>Before</a:t>
                      </a:r>
                      <a:r>
                        <a:rPr lang="en-US" altLang="zh-TW" baseline="0" dirty="0">
                          <a:solidFill>
                            <a:srgbClr val="CD6A19"/>
                          </a:solidFill>
                        </a:rPr>
                        <a:t> Refurbish</a:t>
                      </a:r>
                      <a:endParaRPr lang="zh-TW" altLang="en-US" dirty="0">
                        <a:solidFill>
                          <a:srgbClr val="CD6A19"/>
                        </a:solidFill>
                      </a:endParaRPr>
                    </a:p>
                  </a:txBody>
                  <a:tcPr>
                    <a:solidFill>
                      <a:srgbClr val="F3D8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D6A19"/>
                          </a:solidFill>
                        </a:rPr>
                        <a:t>After Refurbish</a:t>
                      </a:r>
                      <a:endParaRPr lang="zh-TW" altLang="en-US" dirty="0">
                        <a:solidFill>
                          <a:srgbClr val="CD6A19"/>
                        </a:solidFill>
                      </a:endParaRPr>
                    </a:p>
                  </a:txBody>
                  <a:tcPr>
                    <a:solidFill>
                      <a:srgbClr val="F3D8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112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1112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タイトル 1"/>
          <p:cNvSpPr txBox="1">
            <a:spLocks/>
          </p:cNvSpPr>
          <p:nvPr/>
        </p:nvSpPr>
        <p:spPr bwMode="auto">
          <a:xfrm>
            <a:off x="3287713" y="188913"/>
            <a:ext cx="5256212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Helium Leak Analysis</a:t>
            </a:r>
          </a:p>
        </p:txBody>
      </p:sp>
      <p:pic>
        <p:nvPicPr>
          <p:cNvPr id="256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6163" y="1412876"/>
            <a:ext cx="3529012" cy="195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4726" y="3490913"/>
            <a:ext cx="3548063" cy="195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橢圓 9"/>
          <p:cNvSpPr/>
          <p:nvPr/>
        </p:nvSpPr>
        <p:spPr>
          <a:xfrm>
            <a:off x="4589464" y="1557339"/>
            <a:ext cx="1368425" cy="115093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2" name="文字方塊 107"/>
          <p:cNvSpPr txBox="1">
            <a:spLocks noChangeArrowheads="1"/>
          </p:cNvSpPr>
          <p:nvPr/>
        </p:nvSpPr>
        <p:spPr bwMode="auto">
          <a:xfrm>
            <a:off x="4079875" y="5826125"/>
            <a:ext cx="555148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Helium leak cause by emboss consumed by plasma.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新細明體" charset="-120"/>
                <a:cs typeface="+mn-cs"/>
              </a:rPr>
              <a:t>Outer Emboss recovered to flat condition after refurbish.</a:t>
            </a: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grpSp>
        <p:nvGrpSpPr>
          <p:cNvPr id="3" name="群組 28"/>
          <p:cNvGrpSpPr>
            <a:grpSpLocks/>
          </p:cNvGrpSpPr>
          <p:nvPr/>
        </p:nvGrpSpPr>
        <p:grpSpPr bwMode="auto">
          <a:xfrm>
            <a:off x="2711450" y="5554664"/>
            <a:ext cx="1411288" cy="1258887"/>
            <a:chOff x="1000126" y="3929063"/>
            <a:chExt cx="1411634" cy="1258326"/>
          </a:xfrm>
        </p:grpSpPr>
        <p:grpSp>
          <p:nvGrpSpPr>
            <p:cNvPr id="4" name="群組 34"/>
            <p:cNvGrpSpPr>
              <a:grpSpLocks/>
            </p:cNvGrpSpPr>
            <p:nvPr/>
          </p:nvGrpSpPr>
          <p:grpSpPr bwMode="auto">
            <a:xfrm>
              <a:off x="1000126" y="3929063"/>
              <a:ext cx="1323988" cy="1228129"/>
              <a:chOff x="1000100" y="3929066"/>
              <a:chExt cx="2214578" cy="2054404"/>
            </a:xfrm>
          </p:grpSpPr>
          <p:pic>
            <p:nvPicPr>
              <p:cNvPr id="25642" name="Picture 60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00100" y="3929066"/>
                <a:ext cx="2214578" cy="205440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</p:pic>
          <p:sp>
            <p:nvSpPr>
              <p:cNvPr id="21" name="手繪多邊形 20"/>
              <p:cNvSpPr/>
              <p:nvPr/>
            </p:nvSpPr>
            <p:spPr>
              <a:xfrm>
                <a:off x="2115618" y="4454632"/>
                <a:ext cx="501984" cy="1075020"/>
              </a:xfrm>
              <a:custGeom>
                <a:avLst/>
                <a:gdLst>
                  <a:gd name="connsiteX0" fmla="*/ 0 w 499730"/>
                  <a:gd name="connsiteY0" fmla="*/ 0 h 1073888"/>
                  <a:gd name="connsiteX1" fmla="*/ 233916 w 499730"/>
                  <a:gd name="connsiteY1" fmla="*/ 446567 h 1073888"/>
                  <a:gd name="connsiteX2" fmla="*/ 499730 w 499730"/>
                  <a:gd name="connsiteY2" fmla="*/ 1073888 h 107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9730" h="1073888">
                    <a:moveTo>
                      <a:pt x="0" y="0"/>
                    </a:moveTo>
                    <a:lnTo>
                      <a:pt x="233916" y="446567"/>
                    </a:lnTo>
                    <a:lnTo>
                      <a:pt x="499730" y="1073888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endParaRPr>
              </a:p>
            </p:txBody>
          </p:sp>
          <p:sp>
            <p:nvSpPr>
              <p:cNvPr id="22" name="手繪多邊形 21"/>
              <p:cNvSpPr/>
              <p:nvPr/>
            </p:nvSpPr>
            <p:spPr>
              <a:xfrm>
                <a:off x="1868611" y="4571424"/>
                <a:ext cx="456831" cy="1011315"/>
              </a:xfrm>
              <a:custGeom>
                <a:avLst/>
                <a:gdLst>
                  <a:gd name="connsiteX0" fmla="*/ 0 w 457200"/>
                  <a:gd name="connsiteY0" fmla="*/ 0 h 1010093"/>
                  <a:gd name="connsiteX1" fmla="*/ 191386 w 457200"/>
                  <a:gd name="connsiteY1" fmla="*/ 382772 h 1010093"/>
                  <a:gd name="connsiteX2" fmla="*/ 435935 w 457200"/>
                  <a:gd name="connsiteY2" fmla="*/ 925033 h 1010093"/>
                  <a:gd name="connsiteX3" fmla="*/ 457200 w 457200"/>
                  <a:gd name="connsiteY3" fmla="*/ 1010093 h 101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1010093">
                    <a:moveTo>
                      <a:pt x="0" y="0"/>
                    </a:moveTo>
                    <a:lnTo>
                      <a:pt x="191386" y="382772"/>
                    </a:lnTo>
                    <a:lnTo>
                      <a:pt x="435935" y="925033"/>
                    </a:lnTo>
                    <a:lnTo>
                      <a:pt x="457200" y="1010093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endParaRPr>
              </a:p>
            </p:txBody>
          </p:sp>
          <p:sp>
            <p:nvSpPr>
              <p:cNvPr id="25645" name="文字方塊 31"/>
              <p:cNvSpPr txBox="1">
                <a:spLocks noChangeArrowheads="1"/>
              </p:cNvSpPr>
              <p:nvPr/>
            </p:nvSpPr>
            <p:spPr bwMode="auto">
              <a:xfrm>
                <a:off x="1000100" y="3929066"/>
                <a:ext cx="2168005" cy="4118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charset="0"/>
                    <a:ea typeface="新細明體" charset="-120"/>
                    <a:cs typeface="+mn-cs"/>
                  </a:rPr>
                  <a:t>Outer Emboss</a:t>
                </a:r>
                <a:endParaRPr kumimoji="1" lang="zh-TW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endParaRPr>
              </a:p>
            </p:txBody>
          </p:sp>
          <p:cxnSp>
            <p:nvCxnSpPr>
              <p:cNvPr id="24" name="直線單箭頭接點 23"/>
              <p:cNvCxnSpPr>
                <a:stCxn id="25645" idx="2"/>
              </p:cNvCxnSpPr>
              <p:nvPr/>
            </p:nvCxnSpPr>
            <p:spPr>
              <a:xfrm>
                <a:off x="2083746" y="4340493"/>
                <a:ext cx="0" cy="31056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41" name="文字方塊 29"/>
            <p:cNvSpPr txBox="1">
              <a:spLocks noChangeArrowheads="1"/>
            </p:cNvSpPr>
            <p:nvPr/>
          </p:nvSpPr>
          <p:spPr bwMode="auto">
            <a:xfrm>
              <a:off x="1763688" y="4941168"/>
              <a:ext cx="6480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0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</a:t>
              </a:r>
              <a:endParaRPr kumimoji="1" lang="zh-TW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cxnSp>
        <p:nvCxnSpPr>
          <p:cNvPr id="31" name="直線單箭頭接點 30"/>
          <p:cNvCxnSpPr/>
          <p:nvPr/>
        </p:nvCxnSpPr>
        <p:spPr>
          <a:xfrm>
            <a:off x="4692651" y="3933825"/>
            <a:ext cx="136842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4784725" y="4292600"/>
            <a:ext cx="19050" cy="6985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24" name="文字方塊 35"/>
          <p:cNvSpPr txBox="1">
            <a:spLocks noChangeArrowheads="1"/>
          </p:cNvSpPr>
          <p:nvPr/>
        </p:nvSpPr>
        <p:spPr bwMode="auto">
          <a:xfrm>
            <a:off x="4495800" y="3284539"/>
            <a:ext cx="1531938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Helium Leakage</a:t>
            </a:r>
            <a:endParaRPr kumimoji="1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pic>
        <p:nvPicPr>
          <p:cNvPr id="2562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5725" y="1528763"/>
            <a:ext cx="3386138" cy="1695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5" name="群組 16"/>
          <p:cNvGrpSpPr>
            <a:grpSpLocks/>
          </p:cNvGrpSpPr>
          <p:nvPr/>
        </p:nvGrpSpPr>
        <p:grpSpPr bwMode="auto">
          <a:xfrm>
            <a:off x="6419851" y="3627438"/>
            <a:ext cx="3389313" cy="1746250"/>
            <a:chOff x="4716016" y="3501008"/>
            <a:chExt cx="3824215" cy="2016224"/>
          </a:xfrm>
        </p:grpSpPr>
        <p:pic>
          <p:nvPicPr>
            <p:cNvPr id="25638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3501008"/>
              <a:ext cx="3824215" cy="20162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5639" name="文字方塊 18"/>
            <p:cNvSpPr txBox="1">
              <a:spLocks noChangeArrowheads="1"/>
            </p:cNvSpPr>
            <p:nvPr/>
          </p:nvSpPr>
          <p:spPr bwMode="auto">
            <a:xfrm>
              <a:off x="5076056" y="5013177"/>
              <a:ext cx="503237" cy="319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內</a:t>
              </a:r>
            </a:p>
          </p:txBody>
        </p:sp>
      </p:grpSp>
      <p:grpSp>
        <p:nvGrpSpPr>
          <p:cNvPr id="6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29" name="矩形 28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7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35" name="矩形 34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45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タイトル 1"/>
          <p:cNvSpPr txBox="1">
            <a:spLocks/>
          </p:cNvSpPr>
          <p:nvPr/>
        </p:nvSpPr>
        <p:spPr bwMode="auto">
          <a:xfrm>
            <a:off x="2809875" y="115888"/>
            <a:ext cx="6554788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1330" tIns="45667" rIns="91330" bIns="45667" anchor="ctr"/>
          <a:lstStyle/>
          <a:p>
            <a:pPr marL="0" marR="0" lvl="0" indent="0" algn="ctr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ESC Abnormal Issue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grpSp>
        <p:nvGrpSpPr>
          <p:cNvPr id="2" name="群組 19"/>
          <p:cNvGrpSpPr>
            <a:grpSpLocks/>
          </p:cNvGrpSpPr>
          <p:nvPr/>
        </p:nvGrpSpPr>
        <p:grpSpPr bwMode="auto">
          <a:xfrm>
            <a:off x="3719513" y="3716338"/>
            <a:ext cx="5600700" cy="1900980"/>
            <a:chOff x="1521010" y="3620223"/>
            <a:chExt cx="6636848" cy="2252286"/>
          </a:xfrm>
        </p:grpSpPr>
        <p:sp>
          <p:nvSpPr>
            <p:cNvPr id="26642" name="Text Box 39"/>
            <p:cNvSpPr txBox="1">
              <a:spLocks noChangeArrowheads="1"/>
            </p:cNvSpPr>
            <p:nvPr/>
          </p:nvSpPr>
          <p:spPr bwMode="auto">
            <a:xfrm>
              <a:off x="6515497" y="3620223"/>
              <a:ext cx="1200359" cy="631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904" tIns="50452" rIns="100904" bIns="50452">
              <a:spAutoFit/>
            </a:bodyPr>
            <a:lstStyle/>
            <a:p>
              <a:pPr marL="0" marR="0" lvl="0" indent="0" algn="l" defTabSz="10096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Helium flow</a:t>
              </a:r>
            </a:p>
          </p:txBody>
        </p:sp>
        <p:grpSp>
          <p:nvGrpSpPr>
            <p:cNvPr id="3" name="群組 17"/>
            <p:cNvGrpSpPr>
              <a:grpSpLocks/>
            </p:cNvGrpSpPr>
            <p:nvPr/>
          </p:nvGrpSpPr>
          <p:grpSpPr bwMode="auto">
            <a:xfrm>
              <a:off x="1521010" y="3778489"/>
              <a:ext cx="6636848" cy="2094020"/>
              <a:chOff x="1547998" y="3682123"/>
              <a:chExt cx="6636848" cy="2094020"/>
            </a:xfrm>
          </p:grpSpPr>
          <p:pic>
            <p:nvPicPr>
              <p:cNvPr id="26644" name="Picture 3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824933" y="3802182"/>
                <a:ext cx="2359913" cy="19739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0" name="AutoShape 33"/>
              <p:cNvSpPr>
                <a:spLocks noChangeArrowheads="1"/>
              </p:cNvSpPr>
              <p:nvPr/>
            </p:nvSpPr>
            <p:spPr bwMode="auto">
              <a:xfrm>
                <a:off x="4817511" y="4547053"/>
                <a:ext cx="771289" cy="507836"/>
              </a:xfrm>
              <a:prstGeom prst="rightArrow">
                <a:avLst>
                  <a:gd name="adj1" fmla="val 50000"/>
                  <a:gd name="adj2" fmla="val 5652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endParaRPr>
              </a:p>
            </p:txBody>
          </p:sp>
          <p:sp>
            <p:nvSpPr>
              <p:cNvPr id="26647" name="Line 34"/>
              <p:cNvSpPr>
                <a:spLocks noChangeShapeType="1"/>
              </p:cNvSpPr>
              <p:nvPr/>
            </p:nvSpPr>
            <p:spPr bwMode="auto">
              <a:xfrm flipH="1" flipV="1">
                <a:off x="6753442" y="5058843"/>
                <a:ext cx="0" cy="62071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endParaRPr>
              </a:p>
            </p:txBody>
          </p:sp>
          <p:sp>
            <p:nvSpPr>
              <p:cNvPr id="26648" name="Line 35"/>
              <p:cNvSpPr>
                <a:spLocks noChangeShapeType="1"/>
              </p:cNvSpPr>
              <p:nvPr/>
            </p:nvSpPr>
            <p:spPr bwMode="auto">
              <a:xfrm flipV="1">
                <a:off x="6753442" y="4143523"/>
                <a:ext cx="0" cy="72072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endParaRPr>
              </a:p>
            </p:txBody>
          </p:sp>
          <p:sp>
            <p:nvSpPr>
              <p:cNvPr id="26649" name="Line 36"/>
              <p:cNvSpPr>
                <a:spLocks noChangeShapeType="1"/>
              </p:cNvSpPr>
              <p:nvPr/>
            </p:nvSpPr>
            <p:spPr bwMode="auto">
              <a:xfrm flipH="1">
                <a:off x="5900090" y="4974555"/>
                <a:ext cx="523875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endParaRPr>
              </a:p>
            </p:txBody>
          </p:sp>
          <p:sp>
            <p:nvSpPr>
              <p:cNvPr id="26650" name="Text Box 41"/>
              <p:cNvSpPr txBox="1">
                <a:spLocks noChangeArrowheads="1"/>
              </p:cNvSpPr>
              <p:nvPr/>
            </p:nvSpPr>
            <p:spPr bwMode="auto">
              <a:xfrm>
                <a:off x="1547998" y="3682123"/>
                <a:ext cx="1109357" cy="376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904" tIns="50452" rIns="100904" bIns="50452">
                <a:spAutoFit/>
              </a:bodyPr>
              <a:lstStyle/>
              <a:p>
                <a:pPr marL="0" marR="0" lvl="0" indent="0" algn="l" defTabSz="10096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新細明體" charset="-120"/>
                    <a:cs typeface="+mn-cs"/>
                  </a:rPr>
                  <a:t>Wafer</a:t>
                </a:r>
              </a:p>
            </p:txBody>
          </p:sp>
          <p:sp>
            <p:nvSpPr>
              <p:cNvPr id="26651" name="Line 42"/>
              <p:cNvSpPr>
                <a:spLocks noChangeShapeType="1"/>
              </p:cNvSpPr>
              <p:nvPr/>
            </p:nvSpPr>
            <p:spPr bwMode="auto">
              <a:xfrm>
                <a:off x="2150467" y="4051908"/>
                <a:ext cx="200616" cy="169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endParaRPr>
              </a:p>
            </p:txBody>
          </p:sp>
        </p:grpSp>
      </p:grpSp>
      <p:grpSp>
        <p:nvGrpSpPr>
          <p:cNvPr id="4" name="群組 18"/>
          <p:cNvGrpSpPr>
            <a:grpSpLocks/>
          </p:cNvGrpSpPr>
          <p:nvPr/>
        </p:nvGrpSpPr>
        <p:grpSpPr bwMode="auto">
          <a:xfrm>
            <a:off x="4440238" y="1341438"/>
            <a:ext cx="3236912" cy="2087562"/>
            <a:chOff x="2804025" y="1236944"/>
            <a:chExt cx="3236933" cy="2088232"/>
          </a:xfrm>
        </p:grpSpPr>
        <p:pic>
          <p:nvPicPr>
            <p:cNvPr id="26640" name="Picture 3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04025" y="1236944"/>
              <a:ext cx="3236933" cy="2088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直線單箭頭接點 13"/>
            <p:cNvCxnSpPr/>
            <p:nvPr/>
          </p:nvCxnSpPr>
          <p:spPr>
            <a:xfrm flipV="1">
              <a:off x="4099433" y="2132581"/>
              <a:ext cx="20637" cy="6987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1774825" y="4292601"/>
            <a:ext cx="21971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5000"/>
              <a:buFont typeface="Wingdings" pitchFamily="2" charset="2"/>
              <a:buChar char="l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新細明體" charset="-120"/>
                <a:cs typeface="+mn-cs"/>
              </a:rPr>
              <a:t> Helium leakage through bonding layer</a:t>
            </a:r>
          </a:p>
        </p:txBody>
      </p:sp>
      <p:sp>
        <p:nvSpPr>
          <p:cNvPr id="26630" name="矩形 15"/>
          <p:cNvSpPr>
            <a:spLocks noChangeArrowheads="1"/>
          </p:cNvSpPr>
          <p:nvPr/>
        </p:nvSpPr>
        <p:spPr bwMode="auto">
          <a:xfrm>
            <a:off x="1774826" y="5732464"/>
            <a:ext cx="41497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5000"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Arial" charset="0"/>
              </a:rPr>
              <a:t>Refurbish Method</a:t>
            </a:r>
            <a:r>
              <a:rPr kumimoji="1" lang="zh-TW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Arial" charset="0"/>
              </a:rPr>
              <a:t>：</a:t>
            </a:r>
            <a:r>
              <a:rPr kumimoji="1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Arial" charset="0"/>
              </a:rPr>
              <a:t>Re-bonding or Re-sealing</a:t>
            </a: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 charset="0"/>
            </a:endParaRPr>
          </a:p>
        </p:txBody>
      </p:sp>
      <p:grpSp>
        <p:nvGrpSpPr>
          <p:cNvPr id="5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26" name="矩形 25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6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30" name="矩形 29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pic>
        <p:nvPicPr>
          <p:cNvPr id="29" name="Picture 3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9816" y="3933057"/>
            <a:ext cx="2088232" cy="173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4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タイトル 1"/>
          <p:cNvSpPr txBox="1">
            <a:spLocks/>
          </p:cNvSpPr>
          <p:nvPr/>
        </p:nvSpPr>
        <p:spPr bwMode="auto">
          <a:xfrm>
            <a:off x="2809875" y="115888"/>
            <a:ext cx="6554788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1330" tIns="45667" rIns="91330" bIns="45667" anchor="ctr"/>
          <a:lstStyle/>
          <a:p>
            <a:pPr marL="0" marR="0" lvl="0" indent="0" algn="ctr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After Refurbish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1" y="1236664"/>
            <a:ext cx="41052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6463" y="1236664"/>
            <a:ext cx="42862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4475" y="3306763"/>
            <a:ext cx="23114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84475" y="5076826"/>
            <a:ext cx="2311400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文字方塊 107"/>
          <p:cNvSpPr txBox="1">
            <a:spLocks noChangeArrowheads="1"/>
          </p:cNvSpPr>
          <p:nvPr/>
        </p:nvSpPr>
        <p:spPr bwMode="auto">
          <a:xfrm>
            <a:off x="1847850" y="3995739"/>
            <a:ext cx="94773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500 X</a:t>
            </a:r>
          </a:p>
        </p:txBody>
      </p:sp>
      <p:sp>
        <p:nvSpPr>
          <p:cNvPr id="22" name="文字方塊 107"/>
          <p:cNvSpPr txBox="1">
            <a:spLocks noChangeArrowheads="1"/>
          </p:cNvSpPr>
          <p:nvPr/>
        </p:nvSpPr>
        <p:spPr bwMode="auto">
          <a:xfrm>
            <a:off x="1847850" y="5437189"/>
            <a:ext cx="9477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2000 X</a:t>
            </a:r>
          </a:p>
        </p:txBody>
      </p:sp>
      <p:sp>
        <p:nvSpPr>
          <p:cNvPr id="27657" name="文字方塊 107"/>
          <p:cNvSpPr txBox="1">
            <a:spLocks noChangeArrowheads="1"/>
          </p:cNvSpPr>
          <p:nvPr/>
        </p:nvSpPr>
        <p:spPr bwMode="auto">
          <a:xfrm>
            <a:off x="2949575" y="3019425"/>
            <a:ext cx="19939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Before Refurbish</a:t>
            </a:r>
          </a:p>
        </p:txBody>
      </p:sp>
      <p:sp>
        <p:nvSpPr>
          <p:cNvPr id="27658" name="文字方塊 107"/>
          <p:cNvSpPr txBox="1">
            <a:spLocks noChangeArrowheads="1"/>
          </p:cNvSpPr>
          <p:nvPr/>
        </p:nvSpPr>
        <p:spPr bwMode="auto">
          <a:xfrm>
            <a:off x="8040688" y="3019425"/>
            <a:ext cx="19939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After Refurbish</a:t>
            </a:r>
          </a:p>
        </p:txBody>
      </p:sp>
      <p:pic>
        <p:nvPicPr>
          <p:cNvPr id="27659" name="圖片 24" descr="500-7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53351" y="3306764"/>
            <a:ext cx="2303463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0" name="圖片 25" descr="2000-4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53351" y="5076825"/>
            <a:ext cx="2303463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AutoShape 33"/>
          <p:cNvSpPr>
            <a:spLocks noChangeArrowheads="1"/>
          </p:cNvSpPr>
          <p:nvPr/>
        </p:nvSpPr>
        <p:spPr bwMode="auto">
          <a:xfrm>
            <a:off x="5303838" y="4970463"/>
            <a:ext cx="2305050" cy="474662"/>
          </a:xfrm>
          <a:prstGeom prst="rightArrow">
            <a:avLst>
              <a:gd name="adj1" fmla="val 50000"/>
              <a:gd name="adj2" fmla="val 56522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27662" name="文字方塊 107"/>
          <p:cNvSpPr txBox="1">
            <a:spLocks noChangeArrowheads="1"/>
          </p:cNvSpPr>
          <p:nvPr/>
        </p:nvSpPr>
        <p:spPr bwMode="auto">
          <a:xfrm>
            <a:off x="1703389" y="827089"/>
            <a:ext cx="367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Chucking Function Recovered</a:t>
            </a:r>
          </a:p>
        </p:txBody>
      </p:sp>
      <p:sp>
        <p:nvSpPr>
          <p:cNvPr id="27663" name="文字方塊 107"/>
          <p:cNvSpPr txBox="1">
            <a:spLocks noChangeArrowheads="1"/>
          </p:cNvSpPr>
          <p:nvPr/>
        </p:nvSpPr>
        <p:spPr bwMode="auto">
          <a:xfrm>
            <a:off x="5303838" y="4322763"/>
            <a:ext cx="2305050" cy="646112"/>
          </a:xfrm>
          <a:prstGeom prst="rect">
            <a:avLst/>
          </a:prstGeom>
          <a:solidFill>
            <a:srgbClr val="F3D8A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Surface Deposition Removed</a:t>
            </a:r>
          </a:p>
        </p:txBody>
      </p:sp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23" name="矩形 22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27" name="矩形 26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1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字方塊 107"/>
          <p:cNvSpPr txBox="1">
            <a:spLocks noChangeArrowheads="1"/>
          </p:cNvSpPr>
          <p:nvPr/>
        </p:nvSpPr>
        <p:spPr bwMode="auto">
          <a:xfrm>
            <a:off x="1774825" y="981075"/>
            <a:ext cx="46815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Flatness and Roughness Recovered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 bwMode="auto">
          <a:xfrm>
            <a:off x="2809875" y="115888"/>
            <a:ext cx="6554788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1330" tIns="45667" rIns="91330" bIns="45667" anchor="ctr"/>
          <a:lstStyle/>
          <a:p>
            <a:pPr marL="0" marR="0" lvl="0" indent="0" algn="ctr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After Refurbish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graphicFrame>
        <p:nvGraphicFramePr>
          <p:cNvPr id="5" name="Group 95"/>
          <p:cNvGraphicFramePr>
            <a:graphicFrameLocks noGrp="1"/>
          </p:cNvGraphicFramePr>
          <p:nvPr/>
        </p:nvGraphicFramePr>
        <p:xfrm>
          <a:off x="1703388" y="1412875"/>
          <a:ext cx="8712968" cy="5184550"/>
        </p:xfrm>
        <a:graphic>
          <a:graphicData uri="http://schemas.openxmlformats.org/drawingml/2006/table">
            <a:tbl>
              <a:tblPr/>
              <a:tblGrid>
                <a:gridCol w="1415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7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Step</a:t>
                      </a:r>
                      <a:endParaRPr lang="en-US" altLang="ja-JP" sz="16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D8A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Surface  Flatness</a:t>
                      </a:r>
                      <a:endParaRPr lang="en-US" altLang="ja-JP" sz="16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D8A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14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Before Refurbish</a:t>
                      </a: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14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Refurbished</a:t>
                      </a: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 Box 1037"/>
          <p:cNvSpPr txBox="1">
            <a:spLocks noChangeArrowheads="1"/>
          </p:cNvSpPr>
          <p:nvPr/>
        </p:nvSpPr>
        <p:spPr bwMode="auto">
          <a:xfrm>
            <a:off x="7608889" y="1989139"/>
            <a:ext cx="2109787" cy="3000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27432" tIns="18288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Flatness =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12.6 </a:t>
            </a:r>
            <a:r>
              <a:rPr kumimoji="1" lang="el-GR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μ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m</a:t>
            </a:r>
          </a:p>
        </p:txBody>
      </p:sp>
      <p:pic>
        <p:nvPicPr>
          <p:cNvPr id="2869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9151" y="1916113"/>
            <a:ext cx="3179763" cy="2119312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2869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2625" y="2349500"/>
            <a:ext cx="3157538" cy="14605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9" name="Text Box 1037"/>
          <p:cNvSpPr txBox="1">
            <a:spLocks noChangeArrowheads="1"/>
          </p:cNvSpPr>
          <p:nvPr/>
        </p:nvSpPr>
        <p:spPr bwMode="auto">
          <a:xfrm>
            <a:off x="7464426" y="4292600"/>
            <a:ext cx="2257425" cy="3190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27432" tIns="18288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Flatness =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4.2 </a:t>
            </a:r>
            <a:r>
              <a:rPr kumimoji="1" lang="el-GR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μ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m</a:t>
            </a:r>
          </a:p>
        </p:txBody>
      </p:sp>
      <p:pic>
        <p:nvPicPr>
          <p:cNvPr id="28697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3125" y="4257675"/>
            <a:ext cx="3187700" cy="226695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2869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1988" y="4648201"/>
            <a:ext cx="3187700" cy="1660525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grpSp>
        <p:nvGrpSpPr>
          <p:cNvPr id="2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16" name="矩形 15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3463" y="1700214"/>
            <a:ext cx="14193838" cy="523875"/>
            <a:chOff x="-2386046" y="3159928"/>
            <a:chExt cx="14193768" cy="523220"/>
          </a:xfrm>
        </p:grpSpPr>
        <p:sp>
          <p:nvSpPr>
            <p:cNvPr id="20" name="矩形 19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7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タイトル 1"/>
          <p:cNvSpPr txBox="1">
            <a:spLocks/>
          </p:cNvSpPr>
          <p:nvPr/>
        </p:nvSpPr>
        <p:spPr bwMode="auto">
          <a:xfrm>
            <a:off x="3287713" y="188913"/>
            <a:ext cx="5256212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1330" tIns="45667" rIns="91330" bIns="45667" anchor="ctr"/>
          <a:lstStyle/>
          <a:p>
            <a:pPr marL="0" marR="0" lvl="0" indent="0" algn="ctr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生產流程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sp>
        <p:nvSpPr>
          <p:cNvPr id="28" name="圓角化對角線角落矩形 27"/>
          <p:cNvSpPr/>
          <p:nvPr/>
        </p:nvSpPr>
        <p:spPr>
          <a:xfrm>
            <a:off x="1991544" y="908720"/>
            <a:ext cx="2016224" cy="936104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鋁材加工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外型加工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冷卻迴路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氦氣迴路</a:t>
            </a:r>
          </a:p>
        </p:txBody>
      </p:sp>
      <p:sp>
        <p:nvSpPr>
          <p:cNvPr id="30" name="圓角化對角線角落矩形 29"/>
          <p:cNvSpPr/>
          <p:nvPr/>
        </p:nvSpPr>
        <p:spPr>
          <a:xfrm>
            <a:off x="4439816" y="910854"/>
            <a:ext cx="1512168" cy="936104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表面處理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陽極處理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噴塗</a:t>
            </a:r>
            <a:endParaRPr kumimoji="1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1" name="圓角化對角線角落矩形 30"/>
          <p:cNvSpPr/>
          <p:nvPr/>
        </p:nvSpPr>
        <p:spPr>
          <a:xfrm>
            <a:off x="6571074" y="945791"/>
            <a:ext cx="1397134" cy="881038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陶瓷製造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電極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3" name="圓角化對角線角落矩形 32"/>
          <p:cNvSpPr/>
          <p:nvPr/>
        </p:nvSpPr>
        <p:spPr>
          <a:xfrm>
            <a:off x="8688288" y="908720"/>
            <a:ext cx="1440160" cy="936104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貼合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電極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加熱器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4" name="圓角化對角線角落矩形 33"/>
          <p:cNvSpPr/>
          <p:nvPr/>
        </p:nvSpPr>
        <p:spPr>
          <a:xfrm>
            <a:off x="8713002" y="5517232"/>
            <a:ext cx="1415446" cy="936104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加工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平面度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高度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粗糙度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cxnSp>
        <p:nvCxnSpPr>
          <p:cNvPr id="37" name="直線單箭頭接點 36"/>
          <p:cNvCxnSpPr>
            <a:stCxn id="28" idx="0"/>
            <a:endCxn id="30" idx="2"/>
          </p:cNvCxnSpPr>
          <p:nvPr/>
        </p:nvCxnSpPr>
        <p:spPr>
          <a:xfrm>
            <a:off x="4007768" y="1376772"/>
            <a:ext cx="432048" cy="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33" idx="1"/>
            <a:endCxn id="34" idx="3"/>
          </p:cNvCxnSpPr>
          <p:nvPr/>
        </p:nvCxnSpPr>
        <p:spPr>
          <a:xfrm>
            <a:off x="9408369" y="1844824"/>
            <a:ext cx="12357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圓角化對角線角落矩形 61"/>
          <p:cNvSpPr/>
          <p:nvPr/>
        </p:nvSpPr>
        <p:spPr>
          <a:xfrm>
            <a:off x="6711269" y="5515098"/>
            <a:ext cx="1224136" cy="936104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洗淨</a:t>
            </a:r>
          </a:p>
        </p:txBody>
      </p:sp>
      <p:sp>
        <p:nvSpPr>
          <p:cNvPr id="63" name="圓角化對角線角落矩形 62"/>
          <p:cNvSpPr/>
          <p:nvPr/>
        </p:nvSpPr>
        <p:spPr>
          <a:xfrm>
            <a:off x="4896578" y="5515098"/>
            <a:ext cx="1224136" cy="936104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測試</a:t>
            </a:r>
          </a:p>
        </p:txBody>
      </p:sp>
      <p:sp>
        <p:nvSpPr>
          <p:cNvPr id="64" name="圓角化對角線角落矩形 63"/>
          <p:cNvSpPr/>
          <p:nvPr/>
        </p:nvSpPr>
        <p:spPr>
          <a:xfrm>
            <a:off x="3143672" y="5515098"/>
            <a:ext cx="1224136" cy="936104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出貨</a:t>
            </a:r>
          </a:p>
        </p:txBody>
      </p:sp>
      <p:cxnSp>
        <p:nvCxnSpPr>
          <p:cNvPr id="76" name="直線單箭頭接點 75"/>
          <p:cNvCxnSpPr>
            <a:stCxn id="30" idx="0"/>
            <a:endCxn id="31" idx="2"/>
          </p:cNvCxnSpPr>
          <p:nvPr/>
        </p:nvCxnSpPr>
        <p:spPr>
          <a:xfrm>
            <a:off x="5951984" y="1378906"/>
            <a:ext cx="619090" cy="7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31" idx="0"/>
            <a:endCxn id="33" idx="2"/>
          </p:cNvCxnSpPr>
          <p:nvPr/>
        </p:nvCxnSpPr>
        <p:spPr>
          <a:xfrm flipV="1">
            <a:off x="7968208" y="1376772"/>
            <a:ext cx="720080" cy="9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34" idx="2"/>
            <a:endCxn id="62" idx="0"/>
          </p:cNvCxnSpPr>
          <p:nvPr/>
        </p:nvCxnSpPr>
        <p:spPr>
          <a:xfrm flipH="1" flipV="1">
            <a:off x="7935406" y="5983150"/>
            <a:ext cx="777597" cy="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2"/>
            <a:endCxn id="63" idx="0"/>
          </p:cNvCxnSpPr>
          <p:nvPr/>
        </p:nvCxnSpPr>
        <p:spPr>
          <a:xfrm flipH="1">
            <a:off x="6120715" y="5983150"/>
            <a:ext cx="5905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63" idx="2"/>
            <a:endCxn id="64" idx="0"/>
          </p:cNvCxnSpPr>
          <p:nvPr/>
        </p:nvCxnSpPr>
        <p:spPr>
          <a:xfrm flipH="1">
            <a:off x="4367808" y="5983150"/>
            <a:ext cx="5287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3576" y="1916832"/>
            <a:ext cx="1777492" cy="169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9496" y="3679954"/>
            <a:ext cx="1800199" cy="1817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3328" y="3680946"/>
            <a:ext cx="1753842" cy="18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1858" y="3683358"/>
            <a:ext cx="1800199" cy="175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33376" y="1916832"/>
            <a:ext cx="174645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39401" y="1916832"/>
            <a:ext cx="1872207" cy="1671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33776" y="1916833"/>
            <a:ext cx="1800200" cy="171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842698" y="1916832"/>
            <a:ext cx="1805206" cy="1716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直線單箭頭接點 31"/>
          <p:cNvCxnSpPr/>
          <p:nvPr/>
        </p:nvCxnSpPr>
        <p:spPr>
          <a:xfrm>
            <a:off x="3215680" y="3429000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5015880" y="3429000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6816080" y="3429000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8616280" y="3429000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3215680" y="5301208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015880" y="5229200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032792" y="4725145"/>
            <a:ext cx="14193838" cy="523875"/>
            <a:chOff x="-2386046" y="3159928"/>
            <a:chExt cx="14193768" cy="523220"/>
          </a:xfrm>
        </p:grpSpPr>
        <p:sp>
          <p:nvSpPr>
            <p:cNvPr id="42" name="矩形 41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5" name="群組 10"/>
          <p:cNvGrpSpPr>
            <a:grpSpLocks/>
          </p:cNvGrpSpPr>
          <p:nvPr/>
        </p:nvGrpSpPr>
        <p:grpSpPr bwMode="auto">
          <a:xfrm>
            <a:off x="-384720" y="1772817"/>
            <a:ext cx="14193838" cy="523875"/>
            <a:chOff x="-2386046" y="3159928"/>
            <a:chExt cx="14193768" cy="523220"/>
          </a:xfrm>
        </p:grpSpPr>
        <p:sp>
          <p:nvSpPr>
            <p:cNvPr id="46" name="矩形 45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1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タイトル 1"/>
          <p:cNvSpPr txBox="1">
            <a:spLocks/>
          </p:cNvSpPr>
          <p:nvPr/>
        </p:nvSpPr>
        <p:spPr bwMode="auto">
          <a:xfrm>
            <a:off x="3287713" y="188913"/>
            <a:ext cx="5256212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生產設備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sp>
        <p:nvSpPr>
          <p:cNvPr id="28" name="圓角化對角線角落矩形 27"/>
          <p:cNvSpPr/>
          <p:nvPr/>
        </p:nvSpPr>
        <p:spPr>
          <a:xfrm>
            <a:off x="1991544" y="982862"/>
            <a:ext cx="2016224" cy="1033998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鋁材加工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外型加工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冷卻迴路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氦氣迴路</a:t>
            </a:r>
          </a:p>
        </p:txBody>
      </p:sp>
      <p:sp>
        <p:nvSpPr>
          <p:cNvPr id="30" name="圓角化對角線角落矩形 29"/>
          <p:cNvSpPr/>
          <p:nvPr/>
        </p:nvSpPr>
        <p:spPr>
          <a:xfrm>
            <a:off x="4439816" y="982862"/>
            <a:ext cx="1512168" cy="1033998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表面處理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陽極處理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噴塗</a:t>
            </a:r>
            <a:endParaRPr kumimoji="1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1" name="圓角化對角線角落矩形 30"/>
          <p:cNvSpPr/>
          <p:nvPr/>
        </p:nvSpPr>
        <p:spPr>
          <a:xfrm>
            <a:off x="6571074" y="1017800"/>
            <a:ext cx="1397134" cy="973175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陶瓷製造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電極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3" name="圓角化對角線角落矩形 32"/>
          <p:cNvSpPr/>
          <p:nvPr/>
        </p:nvSpPr>
        <p:spPr>
          <a:xfrm>
            <a:off x="8688288" y="980728"/>
            <a:ext cx="1440160" cy="1033998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貼合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電極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加熱器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4" name="圓角化對角線角落矩形 33"/>
          <p:cNvSpPr/>
          <p:nvPr/>
        </p:nvSpPr>
        <p:spPr>
          <a:xfrm>
            <a:off x="8745805" y="5375350"/>
            <a:ext cx="1415446" cy="936104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加工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平面度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高度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-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粗糙度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cxnSp>
        <p:nvCxnSpPr>
          <p:cNvPr id="37" name="直線單箭頭接點 36"/>
          <p:cNvCxnSpPr>
            <a:stCxn id="28" idx="0"/>
            <a:endCxn id="30" idx="2"/>
          </p:cNvCxnSpPr>
          <p:nvPr/>
        </p:nvCxnSpPr>
        <p:spPr>
          <a:xfrm>
            <a:off x="4007768" y="1499861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33" idx="1"/>
            <a:endCxn id="34" idx="3"/>
          </p:cNvCxnSpPr>
          <p:nvPr/>
        </p:nvCxnSpPr>
        <p:spPr>
          <a:xfrm>
            <a:off x="9408368" y="2014726"/>
            <a:ext cx="45160" cy="3360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圓角化對角線角落矩形 61"/>
          <p:cNvSpPr/>
          <p:nvPr/>
        </p:nvSpPr>
        <p:spPr>
          <a:xfrm>
            <a:off x="6744072" y="5373216"/>
            <a:ext cx="1224136" cy="936104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洗淨</a:t>
            </a:r>
          </a:p>
        </p:txBody>
      </p:sp>
      <p:sp>
        <p:nvSpPr>
          <p:cNvPr id="63" name="圓角化對角線角落矩形 62"/>
          <p:cNvSpPr/>
          <p:nvPr/>
        </p:nvSpPr>
        <p:spPr>
          <a:xfrm>
            <a:off x="4929381" y="5373216"/>
            <a:ext cx="1224136" cy="936104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測試</a:t>
            </a:r>
          </a:p>
        </p:txBody>
      </p:sp>
      <p:sp>
        <p:nvSpPr>
          <p:cNvPr id="64" name="圓角化對角線角落矩形 63"/>
          <p:cNvSpPr/>
          <p:nvPr/>
        </p:nvSpPr>
        <p:spPr>
          <a:xfrm>
            <a:off x="2312379" y="5373216"/>
            <a:ext cx="1224136" cy="936104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出貨</a:t>
            </a:r>
          </a:p>
        </p:txBody>
      </p:sp>
      <p:cxnSp>
        <p:nvCxnSpPr>
          <p:cNvPr id="76" name="直線單箭頭接點 75"/>
          <p:cNvCxnSpPr>
            <a:stCxn id="30" idx="0"/>
            <a:endCxn id="31" idx="2"/>
          </p:cNvCxnSpPr>
          <p:nvPr/>
        </p:nvCxnSpPr>
        <p:spPr>
          <a:xfrm>
            <a:off x="5951984" y="1499861"/>
            <a:ext cx="619090" cy="45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31" idx="0"/>
            <a:endCxn id="33" idx="2"/>
          </p:cNvCxnSpPr>
          <p:nvPr/>
        </p:nvCxnSpPr>
        <p:spPr>
          <a:xfrm flipV="1">
            <a:off x="7968208" y="1497727"/>
            <a:ext cx="720080" cy="6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34" idx="2"/>
            <a:endCxn id="62" idx="0"/>
          </p:cNvCxnSpPr>
          <p:nvPr/>
        </p:nvCxnSpPr>
        <p:spPr>
          <a:xfrm flipH="1" flipV="1">
            <a:off x="7968209" y="5841268"/>
            <a:ext cx="777597" cy="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2"/>
            <a:endCxn id="63" idx="0"/>
          </p:cNvCxnSpPr>
          <p:nvPr/>
        </p:nvCxnSpPr>
        <p:spPr>
          <a:xfrm flipH="1">
            <a:off x="6153518" y="5841268"/>
            <a:ext cx="5905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63" idx="2"/>
            <a:endCxn id="64" idx="0"/>
          </p:cNvCxnSpPr>
          <p:nvPr/>
        </p:nvCxnSpPr>
        <p:spPr>
          <a:xfrm flipH="1">
            <a:off x="3536515" y="5841268"/>
            <a:ext cx="13928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79552" y="3766928"/>
            <a:ext cx="1076689" cy="1534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1945" y="3789041"/>
            <a:ext cx="1420521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51784" y="3753154"/>
            <a:ext cx="1306558" cy="154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6280" y="2060848"/>
            <a:ext cx="1470034" cy="166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2264" y="3717033"/>
            <a:ext cx="1728192" cy="155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91544" y="2132857"/>
            <a:ext cx="1944216" cy="146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23792" y="2117938"/>
            <a:ext cx="1944216" cy="145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01714" y="4077072"/>
            <a:ext cx="2406055" cy="1270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28048" y="2060849"/>
            <a:ext cx="1584176" cy="166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-1320800" y="4437064"/>
            <a:ext cx="14193838" cy="523875"/>
            <a:chOff x="-2386046" y="3159928"/>
            <a:chExt cx="14193768" cy="523220"/>
          </a:xfrm>
        </p:grpSpPr>
        <p:sp>
          <p:nvSpPr>
            <p:cNvPr id="32" name="矩形 31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grpSp>
        <p:nvGrpSpPr>
          <p:cNvPr id="4" name="群組 10"/>
          <p:cNvGrpSpPr>
            <a:grpSpLocks/>
          </p:cNvGrpSpPr>
          <p:nvPr/>
        </p:nvGrpSpPr>
        <p:grpSpPr bwMode="auto">
          <a:xfrm>
            <a:off x="-1248816" y="1628801"/>
            <a:ext cx="14193838" cy="523875"/>
            <a:chOff x="-2386046" y="3159928"/>
            <a:chExt cx="14193768" cy="523220"/>
          </a:xfrm>
        </p:grpSpPr>
        <p:sp>
          <p:nvSpPr>
            <p:cNvPr id="39" name="矩形 38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9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3"/>
          <a:stretch/>
        </p:blipFill>
        <p:spPr>
          <a:xfrm>
            <a:off x="4337598" y="1214422"/>
            <a:ext cx="2500330" cy="226519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75978" y="275730"/>
            <a:ext cx="10972800" cy="504056"/>
          </a:xfrm>
        </p:spPr>
        <p:txBody>
          <a:bodyPr/>
          <a:lstStyle/>
          <a:p>
            <a:r>
              <a:rPr lang="zh-TW" altLang="en-US" dirty="0" smtClean="0"/>
              <a:t>傳統 </a:t>
            </a:r>
            <a:r>
              <a:rPr lang="en-US" altLang="zh-TW" dirty="0" smtClean="0"/>
              <a:t>Clamp Ring (</a:t>
            </a:r>
            <a:r>
              <a:rPr lang="zh-TW" altLang="en-US" dirty="0" smtClean="0"/>
              <a:t>機械式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8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5" r="10130"/>
          <a:stretch>
            <a:fillRect/>
          </a:stretch>
        </p:blipFill>
        <p:spPr bwMode="auto">
          <a:xfrm>
            <a:off x="1411996" y="3886982"/>
            <a:ext cx="2428892" cy="244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ME-5B%20(3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036" y="3929066"/>
            <a:ext cx="2428892" cy="239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15" y="1250141"/>
            <a:ext cx="2357454" cy="214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5000-CLAMP-PUT-WAF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8195250" y="468356"/>
            <a:ext cx="3429000" cy="6096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269120" y="887027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石英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圓形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337598" y="857232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陶瓷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圓形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平邊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349865" y="353008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微軟正黑體" pitchFamily="34" charset="-120"/>
                <a:ea typeface="微軟正黑體" pitchFamily="34" charset="-120"/>
              </a:rPr>
              <a:t>Vespel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…Finger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036" y="357187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陶瓷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…Finger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046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5"/>
          <p:cNvGrpSpPr/>
          <p:nvPr/>
        </p:nvGrpSpPr>
        <p:grpSpPr>
          <a:xfrm>
            <a:off x="-862046" y="3159928"/>
            <a:ext cx="14193768" cy="523220"/>
            <a:chOff x="-2386046" y="3159928"/>
            <a:chExt cx="14193768" cy="523220"/>
          </a:xfrm>
        </p:grpSpPr>
        <p:sp>
          <p:nvSpPr>
            <p:cNvPr id="2" name="矩形 1"/>
            <p:cNvSpPr/>
            <p:nvPr/>
          </p:nvSpPr>
          <p:spPr>
            <a:xfrm rot="19650471">
              <a:off x="2047623" y="3159928"/>
              <a:ext cx="504875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9650471">
              <a:off x="-2386046" y="3159928"/>
              <a:ext cx="504875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9650471">
              <a:off x="6758969" y="3159928"/>
              <a:ext cx="504875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 w="10160">
                    <a:solidFill>
                      <a:srgbClr val="DAEDEF">
                        <a:alpha val="6000"/>
                      </a:srgbClr>
                    </a:solidFill>
                    <a:prstDash val="solid"/>
                  </a:ln>
                  <a:solidFill>
                    <a:srgbClr val="FFFFFF">
                      <a:alpha val="18000"/>
                    </a:srgb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Arial" charset="0"/>
                  <a:ea typeface="新細明體" charset="-120"/>
                  <a:cs typeface="+mn-cs"/>
                </a:rPr>
                <a:t>K-MAX Technology CO,. Ltd.</a:t>
              </a:r>
              <a:endParaRPr kumimoji="1" lang="zh-TW" altLang="en-US" sz="2800" b="1" i="0" u="none" strike="noStrike" kern="1200" cap="none" spc="0" normalizeH="0" baseline="0" noProof="0" dirty="0">
                <a:ln w="10160">
                  <a:solidFill>
                    <a:srgbClr val="DAEDEF">
                      <a:alpha val="6000"/>
                    </a:srgbClr>
                  </a:solidFill>
                  <a:prstDash val="solid"/>
                </a:ln>
                <a:solidFill>
                  <a:srgbClr val="FFFFFF">
                    <a:alpha val="18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新細明體" charset="-120"/>
                <a:cs typeface="+mn-cs"/>
              </a:endParaRPr>
            </a:p>
          </p:txBody>
        </p:sp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87488" y="2060848"/>
            <a:ext cx="5976938" cy="2016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ESC Function analysis / solution</a:t>
            </a:r>
            <a:endParaRPr kumimoji="1" lang="en-US" altLang="ja-JP" sz="3200" b="1" i="1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951984" y="5373216"/>
            <a:ext cx="4537124" cy="6480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600" b="1" i="1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K-MAX Technology Co., Ltd</a:t>
            </a:r>
          </a:p>
        </p:txBody>
      </p:sp>
    </p:spTree>
    <p:extLst>
      <p:ext uri="{BB962C8B-B14F-4D97-AF65-F5344CB8AC3E}">
        <p14:creationId xmlns:p14="http://schemas.microsoft.com/office/powerpoint/2010/main" val="178540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19538" y="908720"/>
          <a:ext cx="8568951" cy="5812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5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ESC</a:t>
                      </a:r>
                      <a:r>
                        <a:rPr lang="en-US" altLang="zh-TW" sz="14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 Issue</a:t>
                      </a:r>
                      <a:endParaRPr lang="zh-TW" altLang="en-US" sz="1400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K-max</a:t>
                      </a:r>
                      <a:r>
                        <a:rPr lang="en-US" altLang="zh-TW" sz="14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zh-TW" altLang="en-US" sz="14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inspection</a:t>
                      </a:r>
                      <a:endParaRPr lang="zh-TW" altLang="en-US" sz="1400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Reason</a:t>
                      </a:r>
                      <a:endParaRPr lang="zh-TW" altLang="en-US" sz="1400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K-max 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Solution</a:t>
                      </a:r>
                      <a:endParaRPr lang="zh-TW" altLang="en-US" sz="1400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5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B/H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He Pressure Test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He Leak Rate</a:t>
                      </a: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test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Flatness inspection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Roughness check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400" baseline="0" dirty="0">
                          <a:latin typeface="+mn-lt"/>
                          <a:ea typeface="+mn-ea"/>
                        </a:rPr>
                        <a:t>生成物</a:t>
                      </a:r>
                      <a:r>
                        <a:rPr lang="en-US" altLang="zh-TW" sz="1400" baseline="0" dirty="0">
                          <a:latin typeface="+mn-lt"/>
                          <a:ea typeface="+mn-ea"/>
                        </a:rPr>
                        <a:t>/</a:t>
                      </a: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晶背金屬殘留</a:t>
                      </a:r>
                      <a:r>
                        <a:rPr lang="zh-TW" altLang="en-US" sz="1400" baseline="0" dirty="0">
                          <a:latin typeface="+mn-lt"/>
                          <a:ea typeface="+mn-ea"/>
                        </a:rPr>
                        <a:t>堆積</a:t>
                      </a:r>
                      <a:endParaRPr lang="en-US" altLang="zh-TW" sz="14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  <a:ea typeface="+mn-ea"/>
                        </a:rPr>
                        <a:t>ESC Surface flatness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  <a:ea typeface="+mn-ea"/>
                        </a:rPr>
                        <a:t>ESC glue layer damage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  <a:ea typeface="+mn-ea"/>
                        </a:rPr>
                        <a:t>Ceramic surface Roughness</a:t>
                      </a:r>
                      <a:r>
                        <a:rPr lang="en-US" altLang="zh-TW" sz="1400" baseline="0" dirty="0">
                          <a:latin typeface="+mn-lt"/>
                          <a:ea typeface="+mn-ea"/>
                        </a:rPr>
                        <a:t>/ Emboss abnormal</a:t>
                      </a:r>
                      <a:endParaRPr lang="zh-TW" altLang="en-US" sz="14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Clean</a:t>
                      </a:r>
                    </a:p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Refurbish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5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Sticking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He Pressure Test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Sticking Test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Roughness 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400" baseline="0" dirty="0">
                          <a:latin typeface="+mn-lt"/>
                          <a:ea typeface="+mn-ea"/>
                        </a:rPr>
                        <a:t>生成物</a:t>
                      </a:r>
                      <a:r>
                        <a:rPr lang="en-US" altLang="zh-TW" sz="1400" baseline="0" dirty="0">
                          <a:latin typeface="+mn-lt"/>
                          <a:ea typeface="+mn-ea"/>
                        </a:rPr>
                        <a:t>/</a:t>
                      </a: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晶背金屬殘留</a:t>
                      </a:r>
                      <a:r>
                        <a:rPr lang="zh-TW" altLang="en-US" sz="1400" baseline="0" dirty="0">
                          <a:latin typeface="+mn-lt"/>
                          <a:ea typeface="+mn-ea"/>
                        </a:rPr>
                        <a:t>堆積</a:t>
                      </a:r>
                      <a:endParaRPr lang="en-US" altLang="zh-TW" sz="1400" baseline="0" dirty="0">
                        <a:latin typeface="+mn-lt"/>
                        <a:ea typeface="+mn-ea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Emboss damage (Ra/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高度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Leak Current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Clean Refurbish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Leak Current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Current Leakage Test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Microscope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耐電壓測試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    </a:t>
                      </a:r>
                      <a:r>
                        <a:rPr lang="zh-TW" altLang="en-US" sz="1400" baseline="0" dirty="0">
                          <a:latin typeface="+mn-lt"/>
                          <a:ea typeface="+mn-ea"/>
                        </a:rPr>
                        <a:t>生成物</a:t>
                      </a:r>
                      <a:r>
                        <a:rPr lang="en-US" altLang="zh-TW" sz="1400" baseline="0" dirty="0">
                          <a:latin typeface="+mn-lt"/>
                          <a:ea typeface="+mn-ea"/>
                        </a:rPr>
                        <a:t>/</a:t>
                      </a: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晶背金屬殘留</a:t>
                      </a:r>
                      <a:r>
                        <a:rPr lang="zh-TW" altLang="en-US" sz="1400" baseline="0" dirty="0">
                          <a:latin typeface="+mn-lt"/>
                          <a:ea typeface="+mn-ea"/>
                        </a:rPr>
                        <a:t>堆積</a:t>
                      </a:r>
                      <a:endParaRPr lang="en-US" altLang="zh-TW" sz="14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algn="l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2.    Dielectric Layer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厚度偏低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Clean</a:t>
                      </a:r>
                    </a:p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Refurbish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Chamber leak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Ceramic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封閉測試</a:t>
                      </a:r>
                      <a:endPara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Chamber Leak Test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Edge Glue damage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測溫孔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Glue damage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Sealing silicon glue 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Etch Rate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He pressure test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Flatness inspection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Chiller</a:t>
                      </a: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check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400" baseline="0" dirty="0">
                          <a:latin typeface="+mn-lt"/>
                          <a:ea typeface="+mn-ea"/>
                        </a:rPr>
                        <a:t>生成物</a:t>
                      </a:r>
                      <a:r>
                        <a:rPr lang="en-US" altLang="zh-TW" sz="1400" baseline="0" dirty="0">
                          <a:latin typeface="+mn-lt"/>
                          <a:ea typeface="+mn-ea"/>
                        </a:rPr>
                        <a:t>/</a:t>
                      </a: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晶背金屬殘留</a:t>
                      </a:r>
                      <a:r>
                        <a:rPr lang="zh-TW" altLang="en-US" sz="1400" baseline="0" dirty="0">
                          <a:latin typeface="+mn-lt"/>
                          <a:ea typeface="+mn-ea"/>
                        </a:rPr>
                        <a:t>堆積</a:t>
                      </a:r>
                      <a:endParaRPr lang="en-US" altLang="zh-TW" sz="14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Leak Current High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Emboss Patten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Clean Refurbish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Arcing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Microscope</a:t>
                      </a: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zh-TW" altLang="en-US" sz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check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耐電壓量測</a:t>
                      </a:r>
                      <a:endPara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aseline="0" dirty="0">
                          <a:latin typeface="+mn-lt"/>
                          <a:ea typeface="+mn-ea"/>
                        </a:rPr>
                        <a:t>生成物</a:t>
                      </a:r>
                      <a:r>
                        <a:rPr lang="en-US" altLang="zh-TW" sz="1400" baseline="0" dirty="0">
                          <a:latin typeface="+mn-lt"/>
                          <a:ea typeface="+mn-ea"/>
                        </a:rPr>
                        <a:t>/</a:t>
                      </a: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晶背金屬殘留</a:t>
                      </a:r>
                      <a:r>
                        <a:rPr lang="zh-TW" altLang="en-US" sz="1400" baseline="0" dirty="0">
                          <a:latin typeface="+mn-lt"/>
                          <a:ea typeface="+mn-ea"/>
                        </a:rPr>
                        <a:t>堆積</a:t>
                      </a:r>
                      <a:endParaRPr lang="en-US" altLang="zh-TW" sz="1400" baseline="0" dirty="0">
                        <a:latin typeface="+mn-lt"/>
                        <a:ea typeface="+mn-ea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Ceramic Crack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ESC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Anodized damage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人為外力導致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Clean</a:t>
                      </a:r>
                    </a:p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Refurbish</a:t>
                      </a:r>
                    </a:p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Re-plate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タイトル 1"/>
          <p:cNvSpPr txBox="1">
            <a:spLocks/>
          </p:cNvSpPr>
          <p:nvPr/>
        </p:nvSpPr>
        <p:spPr bwMode="auto">
          <a:xfrm>
            <a:off x="2638425" y="116632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ESC Issue &amp; Inspection &amp; Solution</a:t>
            </a:r>
          </a:p>
        </p:txBody>
      </p:sp>
    </p:spTree>
    <p:extLst>
      <p:ext uri="{BB962C8B-B14F-4D97-AF65-F5344CB8AC3E}">
        <p14:creationId xmlns:p14="http://schemas.microsoft.com/office/powerpoint/2010/main" val="22414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847851" y="2708276"/>
            <a:ext cx="439261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2313" y="3070225"/>
            <a:ext cx="5975350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K-Max Technology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 Black" pitchFamily="34" charset="0"/>
                <a:ea typeface="Adobe Gothic Std B" pitchFamily="34" charset="-128"/>
                <a:cs typeface="+mn-cs"/>
              </a:rPr>
              <a:t>Company</a:t>
            </a:r>
            <a:r>
              <a:rPr kumimoji="1" lang="en-US" altLang="zh-TW" sz="3200" b="1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 Profile</a:t>
            </a:r>
          </a:p>
        </p:txBody>
      </p:sp>
    </p:spTree>
    <p:extLst>
      <p:ext uri="{BB962C8B-B14F-4D97-AF65-F5344CB8AC3E}">
        <p14:creationId xmlns:p14="http://schemas.microsoft.com/office/powerpoint/2010/main" val="215297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1" descr="p4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タイトル 1"/>
          <p:cNvSpPr txBox="1">
            <a:spLocks noChangeArrowheads="1"/>
          </p:cNvSpPr>
          <p:nvPr/>
        </p:nvSpPr>
        <p:spPr bwMode="auto">
          <a:xfrm>
            <a:off x="1524000" y="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Worldwide Locations</a:t>
            </a:r>
            <a:endParaRPr kumimoji="1" lang="ja-JP" altLang="en-US" sz="32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7018339" y="1484313"/>
            <a:ext cx="3678237" cy="201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822" tIns="41410" rIns="82822" bIns="41410"/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80000"/>
              <a:buFontTx/>
              <a:buNone/>
              <a:tabLst/>
              <a:defRPr/>
            </a:pPr>
            <a:r>
              <a:rPr kumimoji="1" lang="en-US" altLang="zh-TW" sz="2000" b="1" i="1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t>K-MAX Technology Corporate</a:t>
            </a:r>
          </a:p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1" lang="en-US" altLang="zh-TW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  <a:sym typeface="Wingdings" pitchFamily="2" charset="2"/>
              </a:rPr>
              <a:t></a:t>
            </a:r>
            <a:r>
              <a:rPr kumimoji="1" lang="en-US" altLang="zh-TW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t>Established : 1965</a:t>
            </a:r>
          </a:p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1" lang="en-US" altLang="zh-TW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  <a:sym typeface="Wingdings" pitchFamily="2" charset="2"/>
              </a:rPr>
              <a:t></a:t>
            </a:r>
            <a:r>
              <a:rPr kumimoji="1" lang="en-US" altLang="zh-TW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t>Total Capital : USD5,000,000</a:t>
            </a:r>
          </a:p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1" lang="en-US" altLang="zh-TW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  <a:sym typeface="Wingdings" pitchFamily="2" charset="2"/>
              </a:rPr>
              <a:t></a:t>
            </a:r>
            <a:r>
              <a:rPr kumimoji="1" lang="en-US" altLang="zh-TW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t>Employees:  200 Staff</a:t>
            </a:r>
          </a:p>
        </p:txBody>
      </p:sp>
      <p:pic>
        <p:nvPicPr>
          <p:cNvPr id="6149" name="Picture 5" descr="C:\Users\子閔\Pictures\永平廠區照片\IMG_03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2689" y="4940301"/>
            <a:ext cx="2884487" cy="14017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5194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タイトル 1"/>
          <p:cNvSpPr txBox="1">
            <a:spLocks noChangeArrowheads="1"/>
          </p:cNvSpPr>
          <p:nvPr/>
        </p:nvSpPr>
        <p:spPr bwMode="auto">
          <a:xfrm>
            <a:off x="1524000" y="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Factory  Location</a:t>
            </a:r>
            <a:endParaRPr kumimoji="1" lang="zh-TW" altLang="en-US" sz="32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2988" y="1628776"/>
            <a:ext cx="6591300" cy="3952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0A3CBF7-2C63-481C-ACF3-E4BFB23EA0F9}"/>
              </a:ext>
            </a:extLst>
          </p:cNvPr>
          <p:cNvSpPr/>
          <p:nvPr/>
        </p:nvSpPr>
        <p:spPr>
          <a:xfrm>
            <a:off x="6096000" y="3573463"/>
            <a:ext cx="3671888" cy="2519362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marR="0" lvl="1" indent="0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Total: 5 Floor</a:t>
            </a: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,4,000 m</a:t>
            </a:r>
            <a:r>
              <a:rPr kumimoji="1" lang="en-US" altLang="zh-TW" sz="1600" b="1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2</a:t>
            </a:r>
            <a:endParaRPr kumimoji="1" lang="en-US" altLang="zh-TW" sz="1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1F: </a:t>
            </a:r>
            <a:r>
              <a:rPr kumimoji="1" lang="zh-TW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</a:t>
            </a: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Graphite Process  Area</a:t>
            </a:r>
          </a:p>
          <a:p>
            <a:pPr marL="457200" marR="0" lvl="1" indent="0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2F:</a:t>
            </a:r>
            <a:r>
              <a:rPr kumimoji="1" lang="zh-TW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 </a:t>
            </a: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Lobby/</a:t>
            </a:r>
            <a:r>
              <a:rPr kumimoji="1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Metal</a:t>
            </a:r>
            <a:r>
              <a:rPr kumimoji="1" lang="zh-TW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</a:t>
            </a: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Process /</a:t>
            </a:r>
          </a:p>
          <a:p>
            <a:pPr marL="457200" marR="0" lvl="1" indent="0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     3D Measurement</a:t>
            </a:r>
            <a:r>
              <a:rPr kumimoji="1" lang="zh-TW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 </a:t>
            </a: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Area</a:t>
            </a:r>
          </a:p>
          <a:p>
            <a:pPr marL="457200" marR="0" lvl="1" indent="0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3F:</a:t>
            </a:r>
            <a:r>
              <a:rPr kumimoji="1" lang="zh-TW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 </a:t>
            </a: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Office/ Warehouse </a:t>
            </a:r>
          </a:p>
          <a:p>
            <a:pPr marL="457200" marR="0" lvl="1" indent="0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4F: </a:t>
            </a:r>
            <a:r>
              <a:rPr kumimoji="1" lang="zh-TW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</a:t>
            </a: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ESC Production Line</a:t>
            </a:r>
          </a:p>
          <a:p>
            <a:pPr marL="457200" marR="0" lvl="1" indent="0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      (</a:t>
            </a:r>
            <a:r>
              <a:rPr kumimoji="1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Clean</a:t>
            </a:r>
            <a:r>
              <a:rPr kumimoji="1" lang="zh-TW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</a:t>
            </a: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R</a:t>
            </a:r>
            <a:r>
              <a:rPr kumimoji="1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oom)</a:t>
            </a:r>
            <a:endParaRPr kumimoji="1" lang="en-US" altLang="zh-TW" sz="1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5F:  </a:t>
            </a:r>
            <a:r>
              <a:rPr kumimoji="1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Restaurant</a:t>
            </a:r>
            <a:endParaRPr kumimoji="1" lang="en-US" altLang="zh-TW" sz="1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1E95EE8-4D0F-4345-99F9-DC87E400257B}"/>
              </a:ext>
            </a:extLst>
          </p:cNvPr>
          <p:cNvSpPr/>
          <p:nvPr/>
        </p:nvSpPr>
        <p:spPr bwMode="auto">
          <a:xfrm>
            <a:off x="3652838" y="3429000"/>
            <a:ext cx="571500" cy="571500"/>
          </a:xfrm>
          <a:prstGeom prst="ellipse">
            <a:avLst/>
          </a:prstGeom>
          <a:solidFill>
            <a:srgbClr val="FF0000">
              <a:alpha val="4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pic>
        <p:nvPicPr>
          <p:cNvPr id="7174" name="Picture 2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6096000" y="1412876"/>
            <a:ext cx="3595688" cy="2016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914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750" y="1300163"/>
            <a:ext cx="7848600" cy="47926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</p:pic>
      <p:sp>
        <p:nvSpPr>
          <p:cNvPr id="8195" name="タイトル 1"/>
          <p:cNvSpPr txBox="1">
            <a:spLocks noChangeArrowheads="1"/>
          </p:cNvSpPr>
          <p:nvPr/>
        </p:nvSpPr>
        <p:spPr bwMode="auto">
          <a:xfrm>
            <a:off x="1524000" y="1"/>
            <a:ext cx="9144000" cy="847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Main Products </a:t>
            </a:r>
            <a:endParaRPr kumimoji="1" lang="ja-JP" altLang="en-US" sz="32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8196" name="Picture 3"/>
          <p:cNvPicPr>
            <a:picLocks noChangeArrowheads="1"/>
          </p:cNvPicPr>
          <p:nvPr/>
        </p:nvPicPr>
        <p:blipFill>
          <a:blip r:embed="rId3" cstate="print">
            <a:lum bright="8000" contrast="48000"/>
          </a:blip>
          <a:srcRect/>
          <a:stretch>
            <a:fillRect/>
          </a:stretch>
        </p:blipFill>
        <p:spPr bwMode="auto">
          <a:xfrm>
            <a:off x="3719513" y="3933825"/>
            <a:ext cx="3313112" cy="215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19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7851" y="3573464"/>
            <a:ext cx="2671763" cy="1622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198" name="Picture 2"/>
          <p:cNvPicPr>
            <a:picLocks noChangeArrowheads="1"/>
          </p:cNvPicPr>
          <p:nvPr/>
        </p:nvPicPr>
        <p:blipFill>
          <a:blip r:embed="rId5" cstate="print">
            <a:lum bright="-14000" contrast="44000"/>
          </a:blip>
          <a:srcRect/>
          <a:stretch>
            <a:fillRect/>
          </a:stretch>
        </p:blipFill>
        <p:spPr bwMode="auto">
          <a:xfrm>
            <a:off x="1847851" y="1052513"/>
            <a:ext cx="3059113" cy="1979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92539" y="1844675"/>
            <a:ext cx="3240087" cy="160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8" name="平行四邊形 27">
            <a:extLst>
              <a:ext uri="{FF2B5EF4-FFF2-40B4-BE49-F238E27FC236}">
                <a16:creationId xmlns:a16="http://schemas.microsoft.com/office/drawing/2014/main" id="{2152652C-CFC8-4EFC-AD73-BB5E3CC34508}"/>
              </a:ext>
            </a:extLst>
          </p:cNvPr>
          <p:cNvSpPr/>
          <p:nvPr/>
        </p:nvSpPr>
        <p:spPr>
          <a:xfrm>
            <a:off x="7175501" y="2205038"/>
            <a:ext cx="2665413" cy="576262"/>
          </a:xfrm>
          <a:prstGeom prst="parallelogram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靜電系統研發製造</a:t>
            </a:r>
          </a:p>
        </p:txBody>
      </p:sp>
      <p:sp>
        <p:nvSpPr>
          <p:cNvPr id="29" name="平行四邊形 28">
            <a:extLst>
              <a:ext uri="{FF2B5EF4-FFF2-40B4-BE49-F238E27FC236}">
                <a16:creationId xmlns:a16="http://schemas.microsoft.com/office/drawing/2014/main" id="{367489F9-2854-4AA4-9497-F3349DBDFBC4}"/>
              </a:ext>
            </a:extLst>
          </p:cNvPr>
          <p:cNvSpPr/>
          <p:nvPr/>
        </p:nvSpPr>
        <p:spPr>
          <a:xfrm>
            <a:off x="7175501" y="5229226"/>
            <a:ext cx="2665413" cy="576263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金屬石墨精密加工</a:t>
            </a:r>
          </a:p>
        </p:txBody>
      </p:sp>
    </p:spTree>
    <p:extLst>
      <p:ext uri="{BB962C8B-B14F-4D97-AF65-F5344CB8AC3E}">
        <p14:creationId xmlns:p14="http://schemas.microsoft.com/office/powerpoint/2010/main" val="33901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タイトル 1"/>
          <p:cNvSpPr txBox="1">
            <a:spLocks noChangeArrowheads="1"/>
          </p:cNvSpPr>
          <p:nvPr/>
        </p:nvSpPr>
        <p:spPr bwMode="auto">
          <a:xfrm>
            <a:off x="1524000" y="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Manufacture Equipment</a:t>
            </a:r>
            <a:endParaRPr kumimoji="1" lang="ja-JP" altLang="en-US" sz="32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2C48F6-10AC-4404-BD41-9715855A58B7}"/>
              </a:ext>
            </a:extLst>
          </p:cNvPr>
          <p:cNvSpPr/>
          <p:nvPr/>
        </p:nvSpPr>
        <p:spPr>
          <a:xfrm>
            <a:off x="1657350" y="981076"/>
            <a:ext cx="3214688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ESC Production Line</a:t>
            </a:r>
            <a:endParaRPr kumimoji="1" lang="zh-TW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pic>
        <p:nvPicPr>
          <p:cNvPr id="9220" name="Picture 7" descr="C:\Users\子閔\Pictures\永平廠區照片\IMG_0376.jpg"/>
          <p:cNvPicPr>
            <a:picLocks noChangeArrowheads="1"/>
          </p:cNvPicPr>
          <p:nvPr/>
        </p:nvPicPr>
        <p:blipFill>
          <a:blip r:embed="rId2" cstate="print">
            <a:lum bright="14000" contrast="16000"/>
          </a:blip>
          <a:srcRect/>
          <a:stretch>
            <a:fillRect/>
          </a:stretch>
        </p:blipFill>
        <p:spPr bwMode="auto">
          <a:xfrm>
            <a:off x="4656139" y="1484314"/>
            <a:ext cx="2879725" cy="2160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1" name="Picture 8" descr="C:\Users\子閔\Pictures\永平廠區照片\IMG_0377.jpg"/>
          <p:cNvPicPr>
            <a:picLocks noChangeArrowheads="1"/>
          </p:cNvPicPr>
          <p:nvPr/>
        </p:nvPicPr>
        <p:blipFill>
          <a:blip r:embed="rId3" cstate="print">
            <a:lum bright="6000" contrast="20000"/>
          </a:blip>
          <a:srcRect/>
          <a:stretch>
            <a:fillRect/>
          </a:stretch>
        </p:blipFill>
        <p:spPr bwMode="auto">
          <a:xfrm>
            <a:off x="7680326" y="1484314"/>
            <a:ext cx="2879725" cy="2160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2" name="Picture 9" descr="C:\Users\子閔\Pictures\永平廠區照片\IMG_3579.jpg"/>
          <p:cNvPicPr>
            <a:picLocks noChangeArrowheads="1"/>
          </p:cNvPicPr>
          <p:nvPr/>
        </p:nvPicPr>
        <p:blipFill>
          <a:blip r:embed="rId4" cstate="print">
            <a:lum bright="10000" contrast="28000"/>
          </a:blip>
          <a:srcRect/>
          <a:stretch>
            <a:fillRect/>
          </a:stretch>
        </p:blipFill>
        <p:spPr bwMode="auto">
          <a:xfrm>
            <a:off x="4656139" y="3860800"/>
            <a:ext cx="2879725" cy="21605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3" name="Picture 10" descr="C:\Users\子閔\Pictures\永平廠區照片\IMG_0374.JPG"/>
          <p:cNvPicPr>
            <a:picLocks noChangeArrowheads="1"/>
          </p:cNvPicPr>
          <p:nvPr/>
        </p:nvPicPr>
        <p:blipFill>
          <a:blip r:embed="rId5" cstate="print">
            <a:lum bright="24000" contrast="38000"/>
          </a:blip>
          <a:srcRect/>
          <a:stretch>
            <a:fillRect/>
          </a:stretch>
        </p:blipFill>
        <p:spPr bwMode="auto">
          <a:xfrm>
            <a:off x="7680326" y="3860800"/>
            <a:ext cx="2879725" cy="21605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4" name="Picture 11" descr="C:\Users\子閔\Pictures\永平廠區照片\IMG_3581.jpg"/>
          <p:cNvPicPr>
            <a:picLocks noChangeArrowheads="1"/>
          </p:cNvPicPr>
          <p:nvPr/>
        </p:nvPicPr>
        <p:blipFill>
          <a:blip r:embed="rId6" cstate="print">
            <a:lum bright="4000" contrast="30000"/>
          </a:blip>
          <a:srcRect/>
          <a:stretch>
            <a:fillRect/>
          </a:stretch>
        </p:blipFill>
        <p:spPr bwMode="auto">
          <a:xfrm>
            <a:off x="1631951" y="3860800"/>
            <a:ext cx="2879725" cy="21605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5" name="Picture 12" descr="C:\Users\子閔\Pictures\永平廠區照片\IMG_0380.jpg"/>
          <p:cNvPicPr>
            <a:picLocks noChangeArrowheads="1"/>
          </p:cNvPicPr>
          <p:nvPr/>
        </p:nvPicPr>
        <p:blipFill>
          <a:blip r:embed="rId7" cstate="print">
            <a:lum bright="12000" contrast="18000"/>
          </a:blip>
          <a:srcRect/>
          <a:stretch>
            <a:fillRect/>
          </a:stretch>
        </p:blipFill>
        <p:spPr bwMode="auto">
          <a:xfrm>
            <a:off x="1631951" y="1484314"/>
            <a:ext cx="2879725" cy="2160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345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タイトル 1"/>
          <p:cNvSpPr txBox="1">
            <a:spLocks noChangeArrowheads="1"/>
          </p:cNvSpPr>
          <p:nvPr/>
        </p:nvSpPr>
        <p:spPr bwMode="auto">
          <a:xfrm>
            <a:off x="1524000" y="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Manufacture Equipment</a:t>
            </a:r>
            <a:endParaRPr kumimoji="1" lang="ja-JP" altLang="en-US" sz="32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0243" name="Picture 6" descr="DSCF0037"/>
          <p:cNvPicPr>
            <a:picLocks noChangeAspect="1" noChangeArrowheads="1"/>
          </p:cNvPicPr>
          <p:nvPr/>
        </p:nvPicPr>
        <p:blipFill>
          <a:blip r:embed="rId2" cstate="print">
            <a:lum bright="6000" contrast="46000"/>
          </a:blip>
          <a:srcRect/>
          <a:stretch>
            <a:fillRect/>
          </a:stretch>
        </p:blipFill>
        <p:spPr bwMode="auto">
          <a:xfrm>
            <a:off x="1644651" y="1412875"/>
            <a:ext cx="2879725" cy="21605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7C228D1-57B5-4ACB-9CD7-C95E41EFBBB0}"/>
              </a:ext>
            </a:extLst>
          </p:cNvPr>
          <p:cNvSpPr/>
          <p:nvPr/>
        </p:nvSpPr>
        <p:spPr>
          <a:xfrm>
            <a:off x="1631951" y="981076"/>
            <a:ext cx="3527425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Graphite Production Line </a:t>
            </a:r>
            <a:endParaRPr kumimoji="1" lang="zh-TW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pic>
        <p:nvPicPr>
          <p:cNvPr id="10245" name="Picture 6" descr="C:\Users\子閔\Pictures\廠區照片\IMG_0347.JPG"/>
          <p:cNvPicPr>
            <a:picLocks noChangeArrowheads="1"/>
          </p:cNvPicPr>
          <p:nvPr/>
        </p:nvPicPr>
        <p:blipFill>
          <a:blip r:embed="rId3" cstate="print">
            <a:lum bright="10000" contrast="34000"/>
          </a:blip>
          <a:srcRect/>
          <a:stretch>
            <a:fillRect/>
          </a:stretch>
        </p:blipFill>
        <p:spPr bwMode="auto">
          <a:xfrm>
            <a:off x="4656139" y="1412875"/>
            <a:ext cx="2879725" cy="21605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46" name="Picture 8" descr="DSCF0042"/>
          <p:cNvPicPr>
            <a:picLocks noChangeAspect="1" noChangeArrowheads="1"/>
          </p:cNvPicPr>
          <p:nvPr/>
        </p:nvPicPr>
        <p:blipFill>
          <a:blip r:embed="rId4" cstate="print">
            <a:lum bright="8000" contrast="26000"/>
          </a:blip>
          <a:srcRect/>
          <a:stretch>
            <a:fillRect/>
          </a:stretch>
        </p:blipFill>
        <p:spPr bwMode="auto">
          <a:xfrm>
            <a:off x="7680326" y="1412875"/>
            <a:ext cx="2879725" cy="21605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47" name="Picture 4" descr="C:\Users\子閔\Pictures\廠區照片\IMG_0331.JPG"/>
          <p:cNvPicPr>
            <a:picLocks noChangeArrowheads="1"/>
          </p:cNvPicPr>
          <p:nvPr/>
        </p:nvPicPr>
        <p:blipFill>
          <a:blip r:embed="rId5" cstate="print">
            <a:lum bright="10000" contrast="16000"/>
          </a:blip>
          <a:srcRect/>
          <a:stretch>
            <a:fillRect/>
          </a:stretch>
        </p:blipFill>
        <p:spPr bwMode="auto">
          <a:xfrm>
            <a:off x="4656139" y="3717925"/>
            <a:ext cx="2879725" cy="215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48" name="Picture 2" descr="C:\Users\子閔\Pictures\廠區照片\IMG_0365.jpg"/>
          <p:cNvPicPr>
            <a:picLocks noChangeArrowheads="1"/>
          </p:cNvPicPr>
          <p:nvPr/>
        </p:nvPicPr>
        <p:blipFill>
          <a:blip r:embed="rId6" cstate="print">
            <a:lum bright="14000" contrast="40000"/>
          </a:blip>
          <a:srcRect/>
          <a:stretch>
            <a:fillRect/>
          </a:stretch>
        </p:blipFill>
        <p:spPr bwMode="auto">
          <a:xfrm>
            <a:off x="7680326" y="3717925"/>
            <a:ext cx="2879725" cy="215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49" name="Picture 2" descr="C:\Users\子閔\Pictures\楊梅工廠機台照片\CNC立式銑床加工機_金屬CNC Vertical Milling Machine Center_Metal.jpg"/>
          <p:cNvPicPr>
            <a:picLocks noChangeArrowheads="1"/>
          </p:cNvPicPr>
          <p:nvPr/>
        </p:nvPicPr>
        <p:blipFill>
          <a:blip r:embed="rId7" cstate="print">
            <a:lum bright="4000" contrast="24000"/>
          </a:blip>
          <a:srcRect/>
          <a:stretch>
            <a:fillRect/>
          </a:stretch>
        </p:blipFill>
        <p:spPr bwMode="auto">
          <a:xfrm>
            <a:off x="1631951" y="3717925"/>
            <a:ext cx="2879725" cy="215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08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24BDDA7-BC2F-41FC-BC5D-636E56FBC4A5}"/>
              </a:ext>
            </a:extLst>
          </p:cNvPr>
          <p:cNvSpPr/>
          <p:nvPr/>
        </p:nvSpPr>
        <p:spPr>
          <a:xfrm>
            <a:off x="1657350" y="981076"/>
            <a:ext cx="3214688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Metal Production Line</a:t>
            </a:r>
            <a:endParaRPr kumimoji="1" lang="zh-TW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1267" name="タイトル 1"/>
          <p:cNvSpPr txBox="1">
            <a:spLocks noChangeArrowheads="1"/>
          </p:cNvSpPr>
          <p:nvPr/>
        </p:nvSpPr>
        <p:spPr bwMode="auto">
          <a:xfrm>
            <a:off x="1524000" y="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Manufacture Equipment</a:t>
            </a:r>
            <a:endParaRPr kumimoji="1" lang="ja-JP" altLang="en-US" sz="32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1268" name="Picture 9" descr="DSCF0043"/>
          <p:cNvPicPr>
            <a:picLocks noChangeAspect="1" noChangeArrowheads="1"/>
          </p:cNvPicPr>
          <p:nvPr/>
        </p:nvPicPr>
        <p:blipFill>
          <a:blip r:embed="rId2" cstate="print">
            <a:lum bright="4000" contrast="14000"/>
          </a:blip>
          <a:srcRect/>
          <a:stretch>
            <a:fillRect/>
          </a:stretch>
        </p:blipFill>
        <p:spPr bwMode="auto">
          <a:xfrm>
            <a:off x="1595439" y="3927475"/>
            <a:ext cx="2879725" cy="21605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69" name="Picture 10" descr="DSCF0044"/>
          <p:cNvPicPr>
            <a:picLocks noChangeAspect="1" noChangeArrowheads="1"/>
          </p:cNvPicPr>
          <p:nvPr/>
        </p:nvPicPr>
        <p:blipFill>
          <a:blip r:embed="rId3" cstate="print">
            <a:lum bright="10000" contrast="14000"/>
          </a:blip>
          <a:srcRect/>
          <a:stretch>
            <a:fillRect/>
          </a:stretch>
        </p:blipFill>
        <p:spPr bwMode="auto">
          <a:xfrm>
            <a:off x="4656139" y="3927475"/>
            <a:ext cx="2879725" cy="21605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70" name="Picture 2"/>
          <p:cNvPicPr>
            <a:picLocks noChangeAspect="1" noChangeArrowheads="1"/>
          </p:cNvPicPr>
          <p:nvPr/>
        </p:nvPicPr>
        <p:blipFill>
          <a:blip r:embed="rId4" cstate="print">
            <a:lum bright="8000" contrast="14000"/>
          </a:blip>
          <a:srcRect/>
          <a:stretch>
            <a:fillRect/>
          </a:stretch>
        </p:blipFill>
        <p:spPr bwMode="auto">
          <a:xfrm>
            <a:off x="7670800" y="3932239"/>
            <a:ext cx="2889250" cy="2160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71" name="Picture 2" descr="C:\Users\子閔\Pictures\幼獅廠區照片\IMG_0410.JPG"/>
          <p:cNvPicPr>
            <a:picLocks noChangeArrowheads="1"/>
          </p:cNvPicPr>
          <p:nvPr/>
        </p:nvPicPr>
        <p:blipFill>
          <a:blip r:embed="rId5" cstate="print">
            <a:lum bright="12000" contrast="24000"/>
          </a:blip>
          <a:srcRect/>
          <a:stretch>
            <a:fillRect/>
          </a:stretch>
        </p:blipFill>
        <p:spPr bwMode="auto">
          <a:xfrm>
            <a:off x="1631951" y="1484313"/>
            <a:ext cx="2879725" cy="215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72" name="Picture 3" descr="C:\Users\子閔\Pictures\幼獅廠區照片\IMG_0411.JPG"/>
          <p:cNvPicPr>
            <a:picLocks noChangeArrowheads="1"/>
          </p:cNvPicPr>
          <p:nvPr/>
        </p:nvPicPr>
        <p:blipFill>
          <a:blip r:embed="rId6" cstate="print">
            <a:lum bright="16000" contrast="18000"/>
          </a:blip>
          <a:srcRect/>
          <a:stretch>
            <a:fillRect/>
          </a:stretch>
        </p:blipFill>
        <p:spPr bwMode="auto">
          <a:xfrm>
            <a:off x="4656139" y="1484313"/>
            <a:ext cx="2879725" cy="215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73" name="Picture 4" descr="C:\Users\子閔\Pictures\幼獅廠區照片\IMG_0412.JPG"/>
          <p:cNvPicPr>
            <a:picLocks noChangeArrowheads="1"/>
          </p:cNvPicPr>
          <p:nvPr/>
        </p:nvPicPr>
        <p:blipFill>
          <a:blip r:embed="rId7" cstate="print">
            <a:lum bright="16000" contrast="16000"/>
          </a:blip>
          <a:srcRect/>
          <a:stretch>
            <a:fillRect/>
          </a:stretch>
        </p:blipFill>
        <p:spPr bwMode="auto">
          <a:xfrm>
            <a:off x="7680326" y="1484313"/>
            <a:ext cx="2879725" cy="215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87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タイトル 1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857250"/>
          </a:xfrm>
        </p:spPr>
        <p:txBody>
          <a:bodyPr/>
          <a:lstStyle/>
          <a:p>
            <a:r>
              <a:rPr lang="zh-TW" altLang="en-US" sz="3200" i="1">
                <a:latin typeface="Calibri" pitchFamily="34" charset="0"/>
              </a:rPr>
              <a:t>   </a:t>
            </a:r>
            <a:r>
              <a:rPr lang="en-US" altLang="zh-TW" sz="3200" i="1">
                <a:latin typeface="微軟正黑體" pitchFamily="34" charset="-120"/>
              </a:rPr>
              <a:t>E-Chuck Material</a:t>
            </a:r>
            <a:r>
              <a:rPr lang="en-US" altLang="zh-TW" sz="3200" i="1">
                <a:latin typeface="Calibri" pitchFamily="34" charset="0"/>
              </a:rPr>
              <a:t>  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178E77E8-FE1B-43C2-B3F1-062002160E76}"/>
              </a:ext>
            </a:extLst>
          </p:cNvPr>
          <p:cNvSpPr/>
          <p:nvPr/>
        </p:nvSpPr>
        <p:spPr>
          <a:xfrm>
            <a:off x="3070225" y="3144839"/>
            <a:ext cx="2736850" cy="428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Ceramic (Al2O3)  ESC</a:t>
            </a:r>
            <a:endParaRPr kumimoji="1" lang="zh-TW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pic>
        <p:nvPicPr>
          <p:cNvPr id="12292" name="Picture 2" descr="C:\Users\林子閔\Pictures\113NCD3S\產品照片\DSC_934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0389" y="1344614"/>
            <a:ext cx="2706687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3338" y="1344614"/>
            <a:ext cx="27051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54775" y="3648076"/>
            <a:ext cx="27051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1663" y="3721101"/>
            <a:ext cx="2709862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B0B8D135-17DE-4218-B8DF-4B994C53ABBA}"/>
              </a:ext>
            </a:extLst>
          </p:cNvPr>
          <p:cNvSpPr/>
          <p:nvPr/>
        </p:nvSpPr>
        <p:spPr>
          <a:xfrm>
            <a:off x="6311901" y="3144839"/>
            <a:ext cx="2735263" cy="428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Ceramic (</a:t>
            </a:r>
            <a:r>
              <a:rPr kumimoji="1" lang="en-US" altLang="zh-TW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AlN</a:t>
            </a: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)  ESC</a:t>
            </a:r>
            <a:endParaRPr kumimoji="1" lang="zh-TW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C1D3CED9-0023-40AA-92AA-582CB17063FF}"/>
              </a:ext>
            </a:extLst>
          </p:cNvPr>
          <p:cNvSpPr/>
          <p:nvPr/>
        </p:nvSpPr>
        <p:spPr>
          <a:xfrm>
            <a:off x="3143250" y="5521326"/>
            <a:ext cx="2736850" cy="428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Anodized ESC</a:t>
            </a:r>
            <a:endParaRPr kumimoji="1" lang="zh-TW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20BCB7E0-4786-493D-A08C-35F62D82161D}"/>
              </a:ext>
            </a:extLst>
          </p:cNvPr>
          <p:cNvSpPr/>
          <p:nvPr/>
        </p:nvSpPr>
        <p:spPr>
          <a:xfrm>
            <a:off x="6454775" y="5448301"/>
            <a:ext cx="2736850" cy="428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Polyimide ESC</a:t>
            </a:r>
            <a:endParaRPr kumimoji="1" lang="zh-TW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51922" y="1154638"/>
            <a:ext cx="7831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Backside Helium …. Cooling wafer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Clamp ring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功用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….. Fix wafer 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Wafer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翹曲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均勻度不佳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破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片風險高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! Wafer edge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良率損失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2~5 %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 </a:t>
            </a:r>
            <a:r>
              <a:rPr lang="en-US" altLang="zh-TW" dirty="0" smtClean="0"/>
              <a:t>Clamp Ring (</a:t>
            </a:r>
            <a:r>
              <a:rPr lang="zh-TW" altLang="en-US" dirty="0" smtClean="0"/>
              <a:t>機械式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5663952" y="1460842"/>
            <a:ext cx="6146207" cy="2250219"/>
            <a:chOff x="4367808" y="3501008"/>
            <a:chExt cx="6146207" cy="2250219"/>
          </a:xfrm>
        </p:grpSpPr>
        <p:grpSp>
          <p:nvGrpSpPr>
            <p:cNvPr id="19" name="群組 18"/>
            <p:cNvGrpSpPr/>
            <p:nvPr/>
          </p:nvGrpSpPr>
          <p:grpSpPr>
            <a:xfrm>
              <a:off x="4367808" y="3501008"/>
              <a:ext cx="6146207" cy="2250219"/>
              <a:chOff x="4943872" y="2132856"/>
              <a:chExt cx="5393776" cy="1717159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6499079" y="2714058"/>
                <a:ext cx="3549757" cy="355200"/>
                <a:chOff x="278058" y="658996"/>
                <a:chExt cx="3549757" cy="355200"/>
              </a:xfrm>
            </p:grpSpPr>
            <p:sp>
              <p:nvSpPr>
                <p:cNvPr id="17" name="弧形 16"/>
                <p:cNvSpPr/>
                <p:nvPr/>
              </p:nvSpPr>
              <p:spPr>
                <a:xfrm>
                  <a:off x="278058" y="658996"/>
                  <a:ext cx="3528392" cy="352082"/>
                </a:xfrm>
                <a:prstGeom prst="arc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" name="弧形 17"/>
                <p:cNvSpPr/>
                <p:nvPr/>
              </p:nvSpPr>
              <p:spPr>
                <a:xfrm flipH="1">
                  <a:off x="299423" y="662114"/>
                  <a:ext cx="3528392" cy="352082"/>
                </a:xfrm>
                <a:prstGeom prst="arc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6499079" y="2879321"/>
                <a:ext cx="3528392" cy="40566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PEDSTAL</a:t>
                </a:r>
                <a:endParaRPr lang="zh-TW" altLang="en-US" dirty="0"/>
              </a:p>
            </p:txBody>
          </p:sp>
          <p:sp>
            <p:nvSpPr>
              <p:cNvPr id="8" name="流程圖: 人工輸入 7"/>
              <p:cNvSpPr/>
              <p:nvPr/>
            </p:nvSpPr>
            <p:spPr>
              <a:xfrm>
                <a:off x="9794071" y="2462356"/>
                <a:ext cx="543577" cy="34909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流程圖: 人工輸入 8"/>
              <p:cNvSpPr/>
              <p:nvPr/>
            </p:nvSpPr>
            <p:spPr>
              <a:xfrm flipH="1">
                <a:off x="6131955" y="2486687"/>
                <a:ext cx="543577" cy="34909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943872" y="2443224"/>
                <a:ext cx="12961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 smtClean="0"/>
                  <a:t>Clamp Ring</a:t>
                </a:r>
                <a:endParaRPr lang="zh-TW" altLang="en-US" sz="1400" dirty="0"/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5492204" y="2786090"/>
                <a:ext cx="12961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Wafer </a:t>
                </a:r>
                <a:endParaRPr lang="zh-TW" altLang="en-US" sz="14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" name="直線單箭頭接點 12"/>
              <p:cNvCxnSpPr/>
              <p:nvPr/>
            </p:nvCxnSpPr>
            <p:spPr>
              <a:xfrm flipV="1">
                <a:off x="7799366" y="2893217"/>
                <a:ext cx="0" cy="679799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字方塊 14"/>
              <p:cNvSpPr txBox="1"/>
              <p:nvPr/>
            </p:nvSpPr>
            <p:spPr>
              <a:xfrm>
                <a:off x="6953272" y="3573016"/>
                <a:ext cx="2520280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200" dirty="0" smtClean="0"/>
                  <a:t>Backside Helium (Servo 6 – 14 </a:t>
                </a:r>
                <a:r>
                  <a:rPr lang="en-US" altLang="zh-TW" sz="1200" dirty="0" err="1" smtClean="0"/>
                  <a:t>Torr</a:t>
                </a:r>
                <a:r>
                  <a:rPr lang="en-US" altLang="zh-TW" sz="1200" dirty="0"/>
                  <a:t>)</a:t>
                </a:r>
                <a:endParaRPr lang="zh-TW" altLang="en-US" sz="1200" dirty="0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6788348" y="2132856"/>
                <a:ext cx="2901228" cy="50405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b="1" dirty="0" smtClean="0"/>
                  <a:t>Plasma (Pressure ~ &lt; 0.5 </a:t>
                </a:r>
                <a:r>
                  <a:rPr lang="en-US" altLang="zh-TW" sz="1200" b="1" dirty="0" err="1" smtClean="0"/>
                  <a:t>Torr</a:t>
                </a:r>
                <a:endParaRPr lang="zh-TW" altLang="en-US" sz="1200" b="1" dirty="0"/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6887926" y="4395942"/>
              <a:ext cx="2448272" cy="5414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2" name="Picture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40"/>
          <a:stretch/>
        </p:blipFill>
        <p:spPr bwMode="auto">
          <a:xfrm rot="3195537">
            <a:off x="782251" y="4349349"/>
            <a:ext cx="2029413" cy="213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647733" y="3619056"/>
            <a:ext cx="25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Yield map :</a:t>
            </a:r>
          </a:p>
          <a:p>
            <a:r>
              <a:rPr lang="en-US" altLang="zh-TW" dirty="0" smtClean="0"/>
              <a:t>Wafer </a:t>
            </a:r>
            <a:r>
              <a:rPr lang="en-US" altLang="zh-TW" dirty="0" smtClean="0"/>
              <a:t>edge </a:t>
            </a:r>
            <a:r>
              <a:rPr lang="zh-TW" altLang="en-US" dirty="0" smtClean="0"/>
              <a:t>良率損失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835" b="1197"/>
          <a:stretch/>
        </p:blipFill>
        <p:spPr>
          <a:xfrm rot="16200000">
            <a:off x="3562638" y="4110786"/>
            <a:ext cx="2471982" cy="24094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97898" y="6453336"/>
            <a:ext cx="381678" cy="24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367475" y="4365104"/>
            <a:ext cx="408045" cy="36004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390584" y="4545124"/>
            <a:ext cx="408045" cy="36004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28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タイトル 1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857250"/>
          </a:xfrm>
        </p:spPr>
        <p:txBody>
          <a:bodyPr/>
          <a:lstStyle/>
          <a:p>
            <a:r>
              <a:rPr lang="en-US" altLang="zh-TW" sz="3200" i="1">
                <a:latin typeface="微軟正黑體" pitchFamily="34" charset="-120"/>
              </a:rPr>
              <a:t>E-Chuck Service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370906C-7427-4886-B25A-01831A84E6BB}"/>
              </a:ext>
            </a:extLst>
          </p:cNvPr>
          <p:cNvSpPr/>
          <p:nvPr/>
        </p:nvSpPr>
        <p:spPr>
          <a:xfrm>
            <a:off x="3071814" y="3213101"/>
            <a:ext cx="2879725" cy="3587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Brand New</a:t>
            </a:r>
            <a:endParaRPr kumimoji="1" lang="zh-TW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0D4A2D40-0B63-47BC-988B-5C079BDBA5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14" y="1341439"/>
            <a:ext cx="2879725" cy="1800225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33794" name="Picture 2">
            <a:extLst>
              <a:ext uri="{FF2B5EF4-FFF2-40B4-BE49-F238E27FC236}">
                <a16:creationId xmlns:a16="http://schemas.microsoft.com/office/drawing/2014/main" id="{3FB5F9CD-8D80-4678-928E-C3F05B799FC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6364" y="1339851"/>
            <a:ext cx="2879725" cy="1800225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CD865D90-7A77-4277-9B0B-A0C153561C0D}"/>
              </a:ext>
            </a:extLst>
          </p:cNvPr>
          <p:cNvSpPr/>
          <p:nvPr/>
        </p:nvSpPr>
        <p:spPr>
          <a:xfrm>
            <a:off x="3071814" y="5589589"/>
            <a:ext cx="2879725" cy="3587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Clean</a:t>
            </a:r>
            <a:endParaRPr kumimoji="1" lang="zh-TW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CDAEDA28-6AFE-42AF-821F-62EF0FFB72A4}"/>
              </a:ext>
            </a:extLst>
          </p:cNvPr>
          <p:cNvSpPr/>
          <p:nvPr/>
        </p:nvSpPr>
        <p:spPr>
          <a:xfrm>
            <a:off x="6456364" y="3213101"/>
            <a:ext cx="2879725" cy="3603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Refurbish</a:t>
            </a:r>
            <a:endParaRPr kumimoji="1" lang="zh-TW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4DEF2FA5-A308-4549-93DA-3396A45AEE2A}"/>
              </a:ext>
            </a:extLst>
          </p:cNvPr>
          <p:cNvSpPr/>
          <p:nvPr/>
        </p:nvSpPr>
        <p:spPr>
          <a:xfrm>
            <a:off x="6456364" y="5589588"/>
            <a:ext cx="2879725" cy="3603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Modify &amp; Design</a:t>
            </a:r>
            <a:endParaRPr kumimoji="1" lang="zh-TW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C2463834-3883-4F90-8759-5851ABBAD4A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14" y="3716339"/>
            <a:ext cx="2879725" cy="180022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F0438E02-1527-4291-BEDD-FD4D91BF8BB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56364" y="3717925"/>
            <a:ext cx="2879725" cy="1798638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454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ky\Desktop\楊梅工廠機台照片\公司相片用\_DNS2522.tif">
            <a:extLst>
              <a:ext uri="{FF2B5EF4-FFF2-40B4-BE49-F238E27FC236}">
                <a16:creationId xmlns:a16="http://schemas.microsoft.com/office/drawing/2014/main" id="{BDD27247-5CC1-4A4C-A0D6-4E521AA8EBD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857250"/>
            <a:ext cx="9144000" cy="60007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0F237CA-3596-433C-B718-00E5A538E6F3}"/>
              </a:ext>
            </a:extLst>
          </p:cNvPr>
          <p:cNvSpPr/>
          <p:nvPr/>
        </p:nvSpPr>
        <p:spPr bwMode="auto">
          <a:xfrm>
            <a:off x="5303838" y="1484314"/>
            <a:ext cx="1928812" cy="3571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DPS</a:t>
            </a: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 8” / 12”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9BE96A-5BEF-42BE-A755-3FE3191FEB4A}"/>
              </a:ext>
            </a:extLst>
          </p:cNvPr>
          <p:cNvSpPr/>
          <p:nvPr/>
        </p:nvSpPr>
        <p:spPr bwMode="auto">
          <a:xfrm>
            <a:off x="5303838" y="1912939"/>
            <a:ext cx="1928812" cy="3571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MXP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8EC63F-E6BD-4C65-BB32-8AC455A3122E}"/>
              </a:ext>
            </a:extLst>
          </p:cNvPr>
          <p:cNvSpPr/>
          <p:nvPr/>
        </p:nvSpPr>
        <p:spPr bwMode="auto">
          <a:xfrm>
            <a:off x="7391401" y="1484314"/>
            <a:ext cx="1928813" cy="3571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E-MAX 8” / 12”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E83EEF-3BB9-459A-8635-7A490AF5DE88}"/>
              </a:ext>
            </a:extLst>
          </p:cNvPr>
          <p:cNvSpPr/>
          <p:nvPr/>
        </p:nvSpPr>
        <p:spPr bwMode="auto">
          <a:xfrm>
            <a:off x="7381876" y="1912939"/>
            <a:ext cx="1928813" cy="3571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MXP+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899B6E-E391-4341-9B25-4367D676FB96}"/>
              </a:ext>
            </a:extLst>
          </p:cNvPr>
          <p:cNvSpPr/>
          <p:nvPr/>
        </p:nvSpPr>
        <p:spPr bwMode="auto">
          <a:xfrm>
            <a:off x="5303838" y="2341564"/>
            <a:ext cx="1928812" cy="3571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Super-E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</p:txBody>
      </p:sp>
      <p:sp>
        <p:nvSpPr>
          <p:cNvPr id="42" name="タイトル 1">
            <a:extLst>
              <a:ext uri="{FF2B5EF4-FFF2-40B4-BE49-F238E27FC236}">
                <a16:creationId xmlns:a16="http://schemas.microsoft.com/office/drawing/2014/main" id="{83ABD3F0-D8B3-47BD-9CC2-8A0EBAEE15C8}"/>
              </a:ext>
            </a:extLst>
          </p:cNvPr>
          <p:cNvSpPr txBox="1">
            <a:spLocks/>
          </p:cNvSpPr>
          <p:nvPr/>
        </p:nvSpPr>
        <p:spPr bwMode="auto">
          <a:xfrm>
            <a:off x="1524000" y="0"/>
            <a:ext cx="9144000" cy="857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Arial" pitchFamily="34" charset="0"/>
              </a:rPr>
              <a:t>Applications</a:t>
            </a:r>
            <a:r>
              <a:rPr kumimoji="1" lang="zh-TW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Arial" pitchFamily="34" charset="0"/>
              </a:rPr>
              <a:t> </a:t>
            </a:r>
            <a:r>
              <a:rPr kumimoji="1" lang="en-US" altLang="zh-TW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Arial" pitchFamily="34" charset="0"/>
              </a:rPr>
              <a:t>Etch</a:t>
            </a:r>
            <a:endParaRPr kumimoji="1" lang="ja-JP" altLang="en-US" sz="2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Arial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B40E185-F4CF-422C-B117-985F77CB0372}"/>
              </a:ext>
            </a:extLst>
          </p:cNvPr>
          <p:cNvSpPr/>
          <p:nvPr/>
        </p:nvSpPr>
        <p:spPr bwMode="auto">
          <a:xfrm>
            <a:off x="3160713" y="1916114"/>
            <a:ext cx="1928812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AMAT</a:t>
            </a:r>
            <a:endParaRPr kumimoji="1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08699D2-D839-4AF7-9B93-A7714A61D8F0}"/>
              </a:ext>
            </a:extLst>
          </p:cNvPr>
          <p:cNvSpPr/>
          <p:nvPr/>
        </p:nvSpPr>
        <p:spPr bwMode="auto">
          <a:xfrm>
            <a:off x="5284788" y="3000375"/>
            <a:ext cx="1928812" cy="3571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Exelan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556440E-B44D-4C8E-8682-40B8B6C112AD}"/>
              </a:ext>
            </a:extLst>
          </p:cNvPr>
          <p:cNvSpPr/>
          <p:nvPr/>
        </p:nvSpPr>
        <p:spPr bwMode="auto">
          <a:xfrm>
            <a:off x="5284788" y="3500439"/>
            <a:ext cx="1928812" cy="3571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TCP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A416565-1339-4198-94CC-48B2B39C6745}"/>
              </a:ext>
            </a:extLst>
          </p:cNvPr>
          <p:cNvSpPr/>
          <p:nvPr/>
        </p:nvSpPr>
        <p:spPr bwMode="auto">
          <a:xfrm>
            <a:off x="7362826" y="3000375"/>
            <a:ext cx="1928813" cy="3571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Exelan</a:t>
            </a: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 2300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B999247-6D3D-4C9E-B31B-134F4B0E1AE3}"/>
              </a:ext>
            </a:extLst>
          </p:cNvPr>
          <p:cNvSpPr/>
          <p:nvPr/>
        </p:nvSpPr>
        <p:spPr bwMode="auto">
          <a:xfrm>
            <a:off x="7362826" y="3500439"/>
            <a:ext cx="1928813" cy="3571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Versys</a:t>
            </a: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 2300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754FA30-EC6E-4476-B5C1-A0E078BA8B19}"/>
              </a:ext>
            </a:extLst>
          </p:cNvPr>
          <p:cNvSpPr/>
          <p:nvPr/>
        </p:nvSpPr>
        <p:spPr bwMode="auto">
          <a:xfrm>
            <a:off x="5284788" y="4000500"/>
            <a:ext cx="1928812" cy="3571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PTX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01C4CA6-8667-49A7-8D47-61BE92A8C5B2}"/>
              </a:ext>
            </a:extLst>
          </p:cNvPr>
          <p:cNvSpPr/>
          <p:nvPr/>
        </p:nvSpPr>
        <p:spPr bwMode="auto">
          <a:xfrm>
            <a:off x="3143251" y="3500439"/>
            <a:ext cx="1928813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LAM</a:t>
            </a:r>
            <a:endParaRPr kumimoji="1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12511BB-7E12-4BD4-A640-FD49E0E4EAB6}"/>
              </a:ext>
            </a:extLst>
          </p:cNvPr>
          <p:cNvSpPr/>
          <p:nvPr/>
        </p:nvSpPr>
        <p:spPr bwMode="auto">
          <a:xfrm>
            <a:off x="5284788" y="4857750"/>
            <a:ext cx="1928812" cy="3571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DRM 8” / 12”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8E79687-5EEF-4632-B7AD-F0A1801E1B01}"/>
              </a:ext>
            </a:extLst>
          </p:cNvPr>
          <p:cNvSpPr/>
          <p:nvPr/>
        </p:nvSpPr>
        <p:spPr bwMode="auto">
          <a:xfrm>
            <a:off x="5284788" y="5286375"/>
            <a:ext cx="1928812" cy="3571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8500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AD4FC5B-99DA-4FE3-9110-0D8A2BA183C7}"/>
              </a:ext>
            </a:extLst>
          </p:cNvPr>
          <p:cNvSpPr/>
          <p:nvPr/>
        </p:nvSpPr>
        <p:spPr bwMode="auto">
          <a:xfrm>
            <a:off x="7362826" y="4857750"/>
            <a:ext cx="1928813" cy="3571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85DP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CE2BA84-EFCA-4AEA-83A4-3F3FF56FAF73}"/>
              </a:ext>
            </a:extLst>
          </p:cNvPr>
          <p:cNvSpPr/>
          <p:nvPr/>
        </p:nvSpPr>
        <p:spPr bwMode="auto">
          <a:xfrm>
            <a:off x="7362826" y="5286375"/>
            <a:ext cx="1928813" cy="3571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SCCM 8” / 12”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582F21D-8DB3-4FBF-8B22-2ACB53DD6B33}"/>
              </a:ext>
            </a:extLst>
          </p:cNvPr>
          <p:cNvSpPr/>
          <p:nvPr/>
        </p:nvSpPr>
        <p:spPr bwMode="auto">
          <a:xfrm>
            <a:off x="5284788" y="5715000"/>
            <a:ext cx="1928812" cy="3571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SDRM</a:t>
            </a:r>
            <a:endParaRPr kumimoji="1" lang="zh-TW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6A881A8-F582-4676-A0CD-BED86D09A6BA}"/>
              </a:ext>
            </a:extLst>
          </p:cNvPr>
          <p:cNvSpPr/>
          <p:nvPr/>
        </p:nvSpPr>
        <p:spPr bwMode="auto">
          <a:xfrm>
            <a:off x="3141663" y="5357814"/>
            <a:ext cx="1928812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微軟正黑體"/>
                <a:cs typeface="+mn-cs"/>
              </a:rPr>
              <a:t>TEL</a:t>
            </a:r>
            <a:endParaRPr kumimoji="1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微軟正黑體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899B6E-E391-4341-9B25-4367D676FB96}"/>
              </a:ext>
            </a:extLst>
          </p:cNvPr>
          <p:cNvSpPr/>
          <p:nvPr/>
        </p:nvSpPr>
        <p:spPr bwMode="auto">
          <a:xfrm>
            <a:off x="7320136" y="2348881"/>
            <a:ext cx="1928812" cy="3571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336577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タイトル 1"/>
          <p:cNvSpPr txBox="1">
            <a:spLocks/>
          </p:cNvSpPr>
          <p:nvPr/>
        </p:nvSpPr>
        <p:spPr bwMode="auto">
          <a:xfrm>
            <a:off x="2638425" y="188913"/>
            <a:ext cx="65532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1407" tIns="45705" rIns="91407" bIns="45705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+mn-cs"/>
              </a:rPr>
              <a:t>In-House Repairs and Services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軟正黑體" pitchFamily="34" charset="-120"/>
              <a:cs typeface="+mn-cs"/>
            </a:endParaRP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2422525" y="1268413"/>
            <a:ext cx="3168650" cy="576262"/>
          </a:xfrm>
          <a:prstGeom prst="rect">
            <a:avLst/>
          </a:prstGeom>
          <a:gradFill rotWithShape="1">
            <a:gsLst>
              <a:gs pos="0">
                <a:srgbClr val="FD8003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FD8003"/>
            </a:solidFill>
            <a:miter lim="800000"/>
            <a:headEnd/>
            <a:tailEnd/>
          </a:ln>
        </p:spPr>
        <p:txBody>
          <a:bodyPr wrap="none" lIns="91407" tIns="45705" rIns="91407" bIns="45705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Typical Repair Steps</a:t>
            </a:r>
          </a:p>
        </p:txBody>
      </p:sp>
      <p:sp>
        <p:nvSpPr>
          <p:cNvPr id="10244" name="Text Box 6"/>
          <p:cNvSpPr txBox="1">
            <a:spLocks noChangeArrowheads="1"/>
          </p:cNvSpPr>
          <p:nvPr/>
        </p:nvSpPr>
        <p:spPr bwMode="auto">
          <a:xfrm>
            <a:off x="2495551" y="1939926"/>
            <a:ext cx="1882775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07" tIns="45705" rIns="91407" bIns="4570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Disassemble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Clean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Bake Out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Re-Patterning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Anodizing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Bonding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Helium Leak Test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Function Test</a:t>
            </a: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6383338" y="1268413"/>
            <a:ext cx="3168650" cy="576262"/>
          </a:xfrm>
          <a:prstGeom prst="rect">
            <a:avLst/>
          </a:prstGeom>
          <a:gradFill rotWithShape="1">
            <a:gsLst>
              <a:gs pos="0">
                <a:srgbClr val="FD8003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FD8003"/>
            </a:solidFill>
            <a:miter lim="800000"/>
            <a:headEnd/>
            <a:tailEnd/>
          </a:ln>
        </p:spPr>
        <p:txBody>
          <a:bodyPr wrap="none" lIns="91407" tIns="45705" rIns="91407" bIns="45705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Workshop Conditions</a:t>
            </a:r>
          </a:p>
        </p:txBody>
      </p:sp>
      <p:sp>
        <p:nvSpPr>
          <p:cNvPr id="10246" name="Text Box 8"/>
          <p:cNvSpPr txBox="1">
            <a:spLocks noChangeArrowheads="1"/>
          </p:cNvSpPr>
          <p:nvPr/>
        </p:nvSpPr>
        <p:spPr bwMode="auto">
          <a:xfrm>
            <a:off x="6362700" y="1916113"/>
            <a:ext cx="37973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07" tIns="45705" rIns="91407" bIns="4570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Custom Testing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Environmentally Controlled Workshop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All kinds ESC Refurbish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Class 1000 Clean Room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774826" y="3213100"/>
            <a:ext cx="8640763" cy="2808288"/>
            <a:chOff x="204" y="2205"/>
            <a:chExt cx="5443" cy="1769"/>
          </a:xfrm>
        </p:grpSpPr>
        <p:pic>
          <p:nvPicPr>
            <p:cNvPr id="1024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91" y="2205"/>
              <a:ext cx="1216" cy="63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</p:pic>
        <p:pic>
          <p:nvPicPr>
            <p:cNvPr id="1024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7" y="2209"/>
              <a:ext cx="840" cy="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50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70" y="2795"/>
              <a:ext cx="2177" cy="117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0251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38" y="2795"/>
              <a:ext cx="2132" cy="117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0252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4" y="2781"/>
              <a:ext cx="1588" cy="119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0253" name="Text Box 13"/>
            <p:cNvSpPr txBox="1">
              <a:spLocks noChangeArrowheads="1"/>
            </p:cNvSpPr>
            <p:nvPr/>
          </p:nvSpPr>
          <p:spPr bwMode="auto">
            <a:xfrm>
              <a:off x="1471" y="3763"/>
              <a:ext cx="699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Class 1000</a:t>
              </a:r>
            </a:p>
          </p:txBody>
        </p:sp>
        <p:sp>
          <p:nvSpPr>
            <p:cNvPr id="10254" name="Text Box 14"/>
            <p:cNvSpPr txBox="1">
              <a:spLocks noChangeArrowheads="1"/>
            </p:cNvSpPr>
            <p:nvPr/>
          </p:nvSpPr>
          <p:spPr bwMode="auto">
            <a:xfrm>
              <a:off x="4329" y="3748"/>
              <a:ext cx="699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  <a:ea typeface="新細明體" charset="-120"/>
                  <a:cs typeface="+mn-cs"/>
                </a:rPr>
                <a:t>Class 1000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95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0" descr="p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4825" y="44450"/>
            <a:ext cx="8572500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8"/>
          <p:cNvSpPr>
            <a:spLocks noChangeArrowheads="1"/>
          </p:cNvSpPr>
          <p:nvPr/>
        </p:nvSpPr>
        <p:spPr bwMode="auto">
          <a:xfrm>
            <a:off x="1919288" y="996951"/>
            <a:ext cx="360362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1.</a:t>
            </a:r>
          </a:p>
        </p:txBody>
      </p:sp>
      <p:sp>
        <p:nvSpPr>
          <p:cNvPr id="11268" name="Rectangle 8"/>
          <p:cNvSpPr>
            <a:spLocks noChangeArrowheads="1"/>
          </p:cNvSpPr>
          <p:nvPr/>
        </p:nvSpPr>
        <p:spPr bwMode="auto">
          <a:xfrm>
            <a:off x="3648076" y="996951"/>
            <a:ext cx="360363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2.</a:t>
            </a:r>
          </a:p>
        </p:txBody>
      </p:sp>
      <p:sp>
        <p:nvSpPr>
          <p:cNvPr id="11269" name="Rectangle 8"/>
          <p:cNvSpPr>
            <a:spLocks noChangeArrowheads="1"/>
          </p:cNvSpPr>
          <p:nvPr/>
        </p:nvSpPr>
        <p:spPr bwMode="auto">
          <a:xfrm>
            <a:off x="5375276" y="981076"/>
            <a:ext cx="360363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3.</a:t>
            </a:r>
          </a:p>
        </p:txBody>
      </p:sp>
      <p:sp>
        <p:nvSpPr>
          <p:cNvPr id="11270" name="Rectangle 8"/>
          <p:cNvSpPr>
            <a:spLocks noChangeArrowheads="1"/>
          </p:cNvSpPr>
          <p:nvPr/>
        </p:nvSpPr>
        <p:spPr bwMode="auto">
          <a:xfrm>
            <a:off x="7032626" y="981076"/>
            <a:ext cx="360363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4.</a:t>
            </a: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8688388" y="981076"/>
            <a:ext cx="360362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5.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1919288" y="2852739"/>
            <a:ext cx="360362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6.</a:t>
            </a:r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3648076" y="2868614"/>
            <a:ext cx="360363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7.</a:t>
            </a:r>
          </a:p>
        </p:txBody>
      </p:sp>
      <p:sp>
        <p:nvSpPr>
          <p:cNvPr id="11274" name="Rectangle 8"/>
          <p:cNvSpPr>
            <a:spLocks noChangeArrowheads="1"/>
          </p:cNvSpPr>
          <p:nvPr/>
        </p:nvSpPr>
        <p:spPr bwMode="auto">
          <a:xfrm>
            <a:off x="5303838" y="2852739"/>
            <a:ext cx="360362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8.</a:t>
            </a:r>
          </a:p>
        </p:txBody>
      </p:sp>
      <p:sp>
        <p:nvSpPr>
          <p:cNvPr id="11275" name="Rectangle 8"/>
          <p:cNvSpPr>
            <a:spLocks noChangeArrowheads="1"/>
          </p:cNvSpPr>
          <p:nvPr/>
        </p:nvSpPr>
        <p:spPr bwMode="auto">
          <a:xfrm>
            <a:off x="1919288" y="4741864"/>
            <a:ext cx="360362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9.</a:t>
            </a:r>
          </a:p>
        </p:txBody>
      </p:sp>
      <p:sp>
        <p:nvSpPr>
          <p:cNvPr id="11276" name="Rectangle 8"/>
          <p:cNvSpPr>
            <a:spLocks noChangeArrowheads="1"/>
          </p:cNvSpPr>
          <p:nvPr/>
        </p:nvSpPr>
        <p:spPr bwMode="auto">
          <a:xfrm>
            <a:off x="3648076" y="4757739"/>
            <a:ext cx="576263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10.</a:t>
            </a:r>
          </a:p>
        </p:txBody>
      </p:sp>
      <p:sp>
        <p:nvSpPr>
          <p:cNvPr id="11277" name="Rectangle 8"/>
          <p:cNvSpPr>
            <a:spLocks noChangeArrowheads="1"/>
          </p:cNvSpPr>
          <p:nvPr/>
        </p:nvSpPr>
        <p:spPr bwMode="auto">
          <a:xfrm>
            <a:off x="5303838" y="4741864"/>
            <a:ext cx="647700" cy="28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11.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 bwMode="auto">
          <a:xfrm>
            <a:off x="1524000" y="0"/>
            <a:ext cx="9144000" cy="857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charset="-120"/>
                <a:cs typeface="Arial" pitchFamily="34" charset="0"/>
              </a:rPr>
              <a:t>Inspection Tool 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charset="-120"/>
              <a:cs typeface="Arial" pitchFamily="34" charset="0"/>
            </a:endParaRPr>
          </a:p>
        </p:txBody>
      </p:sp>
      <p:sp>
        <p:nvSpPr>
          <p:cNvPr id="11279" name="Rectangle 8"/>
          <p:cNvSpPr>
            <a:spLocks noChangeArrowheads="1"/>
          </p:cNvSpPr>
          <p:nvPr/>
        </p:nvSpPr>
        <p:spPr bwMode="auto">
          <a:xfrm>
            <a:off x="7104063" y="2697163"/>
            <a:ext cx="3384550" cy="397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878" tIns="50439" rIns="100878" bIns="50439">
            <a:spAutoFit/>
          </a:bodyPr>
          <a:lstStyle/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1.2D Measurement</a:t>
            </a: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2.Image Measuring Instrument</a:t>
            </a: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3.Force Measuring Instrument</a:t>
            </a: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4.Hardmess Measuring Instrument</a:t>
            </a: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5.3D Measurement</a:t>
            </a: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6.Roughness Meter</a:t>
            </a:r>
            <a:b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</a:br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7.Thickness Tester</a:t>
            </a: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/>
            </a:r>
            <a:b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</a:b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8.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D</a:t>
            </a: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igital Microscope</a:t>
            </a:r>
            <a:b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</a:br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9.Leak Current Meter</a:t>
            </a:r>
            <a:b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</a:br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10.Insulation Meter</a:t>
            </a:r>
            <a:b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</a:br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新細明體" charset="-120"/>
              <a:cs typeface="+mn-cs"/>
            </a:endParaRPr>
          </a:p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11.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D</a:t>
            </a: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 charset="-120"/>
                <a:cs typeface="+mn-cs"/>
              </a:rPr>
              <a:t>igital Microscope</a:t>
            </a:r>
          </a:p>
        </p:txBody>
      </p:sp>
    </p:spTree>
    <p:extLst>
      <p:ext uri="{BB962C8B-B14F-4D97-AF65-F5344CB8AC3E}">
        <p14:creationId xmlns:p14="http://schemas.microsoft.com/office/powerpoint/2010/main" val="341645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75950" y="1013579"/>
            <a:ext cx="10972800" cy="50000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</a:rPr>
              <a:t>ESC (Electric Static Chuck)… </a:t>
            </a:r>
            <a:r>
              <a:rPr lang="zh-TW" altLang="en-US" dirty="0">
                <a:latin typeface="微軟正黑體" panose="020B0604030504040204" pitchFamily="34" charset="-120"/>
              </a:rPr>
              <a:t>靜電吸盤。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優點 </a:t>
            </a:r>
            <a:r>
              <a:rPr lang="en-US" altLang="zh-TW" dirty="0">
                <a:latin typeface="微軟正黑體" panose="020B0604030504040204" pitchFamily="34" charset="-120"/>
              </a:rPr>
              <a:t>… </a:t>
            </a:r>
            <a:r>
              <a:rPr lang="zh-TW" altLang="en-US" dirty="0" smtClean="0">
                <a:latin typeface="微軟正黑體" panose="020B0604030504040204" pitchFamily="34" charset="-120"/>
              </a:rPr>
              <a:t>沒翹曲問題、</a:t>
            </a:r>
            <a:r>
              <a:rPr lang="zh-TW" altLang="en-US" dirty="0">
                <a:latin typeface="微軟正黑體" panose="020B0604030504040204" pitchFamily="34" charset="-120"/>
              </a:rPr>
              <a:t>均勻</a:t>
            </a:r>
            <a:r>
              <a:rPr lang="zh-TW" altLang="en-US" dirty="0" smtClean="0">
                <a:latin typeface="微軟正黑體" panose="020B0604030504040204" pitchFamily="34" charset="-120"/>
              </a:rPr>
              <a:t>度佳、</a:t>
            </a:r>
            <a:r>
              <a:rPr lang="zh-TW" altLang="en-US" dirty="0">
                <a:latin typeface="微軟正黑體" panose="020B0604030504040204" pitchFamily="34" charset="-120"/>
              </a:rPr>
              <a:t>破</a:t>
            </a:r>
            <a:r>
              <a:rPr lang="zh-TW" altLang="en-US" dirty="0" smtClean="0">
                <a:latin typeface="微軟正黑體" panose="020B0604030504040204" pitchFamily="34" charset="-120"/>
              </a:rPr>
              <a:t>片</a:t>
            </a:r>
            <a:r>
              <a:rPr lang="zh-TW" altLang="en-US" dirty="0">
                <a:latin typeface="微軟正黑體" panose="020B0604030504040204" pitchFamily="34" charset="-120"/>
              </a:rPr>
              <a:t>低</a:t>
            </a:r>
            <a:r>
              <a:rPr lang="zh-TW" altLang="en-US" dirty="0" smtClean="0">
                <a:latin typeface="微軟正黑體" panose="020B0604030504040204" pitchFamily="34" charset="-120"/>
              </a:rPr>
              <a:t>、</a:t>
            </a:r>
            <a:r>
              <a:rPr lang="zh-TW" altLang="en-US" dirty="0">
                <a:latin typeface="微軟正黑體" panose="020B0604030504040204" pitchFamily="34" charset="-120"/>
              </a:rPr>
              <a:t>良率 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提升</a:t>
            </a:r>
            <a:r>
              <a:rPr lang="en-US" altLang="zh-TW" dirty="0">
                <a:latin typeface="微軟正黑體" panose="020B0604030504040204" pitchFamily="34" charset="-120"/>
              </a:rPr>
              <a:t>2 ~ 5% ) …. </a:t>
            </a:r>
            <a:r>
              <a:rPr lang="zh-TW" altLang="en-US" dirty="0">
                <a:latin typeface="微軟正黑體" panose="020B0604030504040204" pitchFamily="34" charset="-120"/>
              </a:rPr>
              <a:t>可獲得改善。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ESC 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3" y="2357430"/>
            <a:ext cx="2431251" cy="18234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5" y="2357431"/>
            <a:ext cx="2431726" cy="1797526"/>
          </a:xfrm>
          <a:prstGeom prst="rect">
            <a:avLst/>
          </a:prstGeom>
        </p:spPr>
      </p:pic>
      <p:pic>
        <p:nvPicPr>
          <p:cNvPr id="8" name="P5000-ESC-PUT-WAF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534674" y="371765"/>
            <a:ext cx="3429000" cy="6096000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0046" r="29988" b="10799"/>
          <a:stretch>
            <a:fillRect/>
          </a:stretch>
        </p:blipFill>
        <p:spPr bwMode="auto">
          <a:xfrm rot="10800000">
            <a:off x="5850403" y="4517402"/>
            <a:ext cx="2299239" cy="216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 cstate="print"/>
          <a:srcRect l="45049" t="54579" r="35200" b="11248"/>
          <a:stretch/>
        </p:blipFill>
        <p:spPr>
          <a:xfrm>
            <a:off x="3238480" y="2357430"/>
            <a:ext cx="2423870" cy="1788887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415178" y="4437112"/>
            <a:ext cx="4800087" cy="2169332"/>
            <a:chOff x="5815021" y="2194582"/>
            <a:chExt cx="4212450" cy="1655433"/>
          </a:xfrm>
        </p:grpSpPr>
        <p:sp>
          <p:nvSpPr>
            <p:cNvPr id="17" name="矩形 16"/>
            <p:cNvSpPr/>
            <p:nvPr/>
          </p:nvSpPr>
          <p:spPr>
            <a:xfrm>
              <a:off x="6499079" y="2879321"/>
              <a:ext cx="3528392" cy="4056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ESC</a:t>
              </a:r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815021" y="2571408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accent3">
                      <a:lumMod val="75000"/>
                    </a:schemeClr>
                  </a:solidFill>
                </a:rPr>
                <a:t>Wafer </a:t>
              </a:r>
              <a:endParaRPr lang="zh-TW" altLang="en-US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 flipV="1">
              <a:off x="7799366" y="2893217"/>
              <a:ext cx="0" cy="679799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6953272" y="3573016"/>
              <a:ext cx="2520280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Backside Helium (Servo 6 – 14 </a:t>
              </a:r>
              <a:r>
                <a:rPr lang="en-US" altLang="zh-TW" sz="1200" dirty="0" err="1" smtClean="0"/>
                <a:t>Torr</a:t>
              </a:r>
              <a:r>
                <a:rPr lang="en-US" altLang="zh-TW" sz="1200" dirty="0"/>
                <a:t>)</a:t>
              </a:r>
              <a:endParaRPr lang="zh-TW" altLang="en-US" sz="12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6788348" y="2194582"/>
              <a:ext cx="2901228" cy="50405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 smtClean="0"/>
                <a:t>Plasma (Pressure ~ &lt; 0.5 </a:t>
              </a:r>
              <a:r>
                <a:rPr lang="en-US" altLang="zh-TW" sz="1200" b="1" dirty="0" err="1" smtClean="0"/>
                <a:t>Torr</a:t>
              </a:r>
              <a:endParaRPr lang="zh-TW" altLang="en-US" sz="1200" b="1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1192903" y="5251157"/>
            <a:ext cx="3950353" cy="829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92903" y="5229200"/>
            <a:ext cx="4032448" cy="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76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ESC </a:t>
            </a:r>
            <a:r>
              <a:rPr lang="zh-TW" altLang="en-US" dirty="0" smtClean="0"/>
              <a:t>種類</a:t>
            </a:r>
            <a:r>
              <a:rPr lang="en-US" altLang="zh-TW" dirty="0" smtClean="0"/>
              <a:t>(</a:t>
            </a:r>
            <a:r>
              <a:rPr lang="zh-TW" altLang="en-US" dirty="0" smtClean="0"/>
              <a:t>極性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2207568" y="1700808"/>
            <a:ext cx="7928808" cy="4680520"/>
            <a:chOff x="1991544" y="1484784"/>
            <a:chExt cx="7928808" cy="46805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544" y="1484784"/>
              <a:ext cx="7928808" cy="4680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" name="群組 1"/>
            <p:cNvGrpSpPr/>
            <p:nvPr/>
          </p:nvGrpSpPr>
          <p:grpSpPr>
            <a:xfrm>
              <a:off x="2207568" y="1700808"/>
              <a:ext cx="7488832" cy="584775"/>
              <a:chOff x="2207568" y="1700808"/>
              <a:chExt cx="7488832" cy="584775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2207568" y="1700808"/>
                <a:ext cx="259228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單</a:t>
                </a:r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極</a:t>
                </a: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7104112" y="1700808"/>
                <a:ext cx="259228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雙</a:t>
                </a:r>
                <a:r>
                  <a:rPr lang="zh-TW" altLang="en-US" sz="3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極</a:t>
                </a:r>
                <a:endPara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" name="矩形 5"/>
          <p:cNvSpPr/>
          <p:nvPr/>
        </p:nvSpPr>
        <p:spPr>
          <a:xfrm>
            <a:off x="292620" y="1020201"/>
            <a:ext cx="412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ESC </a:t>
            </a:r>
            <a:r>
              <a:rPr lang="zh-TW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的實際應用分為單極性和雙極性。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553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80989" y="882199"/>
            <a:ext cx="10972800" cy="31683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0" dirty="0" smtClean="0">
                <a:latin typeface="微軟正黑體" pitchFamily="34" charset="-120"/>
              </a:rPr>
              <a:t>以介電層</a:t>
            </a:r>
            <a:r>
              <a:rPr lang="zh-TW" altLang="en-US" b="0" dirty="0">
                <a:latin typeface="微軟正黑體" pitchFamily="34" charset="-120"/>
              </a:rPr>
              <a:t>材質</a:t>
            </a:r>
            <a:r>
              <a:rPr lang="zh-TW" altLang="en-US" b="0" dirty="0" smtClean="0">
                <a:latin typeface="微軟正黑體" pitchFamily="34" charset="-120"/>
              </a:rPr>
              <a:t>為</a:t>
            </a:r>
            <a:r>
              <a:rPr lang="zh-TW" altLang="en-US" b="0" dirty="0">
                <a:latin typeface="微軟正黑體" pitchFamily="34" charset="-120"/>
              </a:rPr>
              <a:t>兩類。即庫侖類和</a:t>
            </a:r>
            <a:r>
              <a:rPr lang="en-US" altLang="zh-TW" b="0" dirty="0" smtClean="0">
                <a:latin typeface="微軟正黑體" pitchFamily="34" charset="-120"/>
              </a:rPr>
              <a:t>JR</a:t>
            </a:r>
            <a:r>
              <a:rPr lang="en-US" altLang="zh-TW" b="0" dirty="0">
                <a:latin typeface="微軟正黑體" pitchFamily="34" charset="-120"/>
              </a:rPr>
              <a:t>(</a:t>
            </a:r>
            <a:r>
              <a:rPr lang="en-US" altLang="zh-TW" b="0" dirty="0" smtClean="0">
                <a:latin typeface="微軟正黑體" pitchFamily="34" charset="-120"/>
              </a:rPr>
              <a:t>Johnsen-</a:t>
            </a:r>
            <a:r>
              <a:rPr lang="en-US" altLang="zh-TW" b="0" dirty="0" err="1" smtClean="0">
                <a:latin typeface="微軟正黑體" pitchFamily="34" charset="-120"/>
              </a:rPr>
              <a:t>Rahbek</a:t>
            </a:r>
            <a:r>
              <a:rPr lang="en-US" altLang="zh-TW" b="0" dirty="0" smtClean="0">
                <a:latin typeface="微軟正黑體" pitchFamily="34" charset="-120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zh-TW" altLang="en-US" b="0" dirty="0" smtClean="0">
                <a:latin typeface="微軟正黑體" pitchFamily="34" charset="-120"/>
              </a:rPr>
              <a:t>吸盤</a:t>
            </a:r>
            <a:r>
              <a:rPr lang="zh-TW" altLang="en-US" b="0" dirty="0">
                <a:latin typeface="微軟正黑體" pitchFamily="34" charset="-120"/>
              </a:rPr>
              <a:t>與晶片接觸的表面有</a:t>
            </a:r>
            <a:r>
              <a:rPr lang="zh-TW" altLang="en-US" b="0" dirty="0" smtClean="0">
                <a:latin typeface="微軟正黑體" pitchFamily="34" charset="-120"/>
              </a:rPr>
              <a:t>一層</a:t>
            </a:r>
            <a:r>
              <a:rPr lang="zh-TW" altLang="en-US" b="0" dirty="0" smtClean="0">
                <a:solidFill>
                  <a:srgbClr val="FF0000"/>
                </a:solidFill>
                <a:latin typeface="微軟正黑體" pitchFamily="34" charset="-120"/>
              </a:rPr>
              <a:t>介電質</a:t>
            </a:r>
            <a:r>
              <a:rPr lang="zh-TW" altLang="en-US" b="0" dirty="0">
                <a:latin typeface="微軟正黑體" pitchFamily="34" charset="-120"/>
              </a:rPr>
              <a:t>。以前的吸盤用</a:t>
            </a:r>
            <a:r>
              <a:rPr lang="zh-TW" altLang="en-US" b="0" dirty="0" smtClean="0">
                <a:latin typeface="微軟正黑體" pitchFamily="34" charset="-120"/>
              </a:rPr>
              <a:t>的介電質</a:t>
            </a:r>
            <a:r>
              <a:rPr lang="zh-TW" altLang="en-US" b="0" dirty="0">
                <a:latin typeface="微軟正黑體" pitchFamily="34" charset="-120"/>
              </a:rPr>
              <a:t>多為有機材料或陽極氧化層，現在已普遍採用陶瓷。</a:t>
            </a:r>
            <a:r>
              <a:rPr lang="zh-TW" altLang="en-US" b="0" dirty="0" smtClean="0">
                <a:solidFill>
                  <a:srgbClr val="3333FF"/>
                </a:solidFill>
                <a:latin typeface="微軟正黑體" pitchFamily="34" charset="-120"/>
              </a:rPr>
              <a:t>純</a:t>
            </a:r>
            <a:r>
              <a:rPr lang="en-US" altLang="zh-TW" b="0" dirty="0" smtClean="0">
                <a:solidFill>
                  <a:srgbClr val="3333FF"/>
                </a:solidFill>
                <a:latin typeface="微軟正黑體" pitchFamily="34" charset="-120"/>
              </a:rPr>
              <a:t>..</a:t>
            </a:r>
            <a:r>
              <a:rPr lang="zh-TW" altLang="en-US" b="0" dirty="0" smtClean="0">
                <a:solidFill>
                  <a:srgbClr val="3333FF"/>
                </a:solidFill>
                <a:latin typeface="微軟正黑體" pitchFamily="34" charset="-120"/>
              </a:rPr>
              <a:t>介電質</a:t>
            </a:r>
            <a:r>
              <a:rPr lang="zh-TW" altLang="en-US" b="0" dirty="0">
                <a:solidFill>
                  <a:srgbClr val="3333FF"/>
                </a:solidFill>
                <a:latin typeface="微軟正黑體" pitchFamily="34" charset="-120"/>
              </a:rPr>
              <a:t>做成的吸盤為庫侖類，參</a:t>
            </a:r>
            <a:r>
              <a:rPr lang="zh-TW" altLang="en-US" b="0" dirty="0" smtClean="0">
                <a:solidFill>
                  <a:srgbClr val="3333FF"/>
                </a:solidFill>
                <a:latin typeface="微軟正黑體" pitchFamily="34" charset="-120"/>
              </a:rPr>
              <a:t>雜</a:t>
            </a:r>
            <a:r>
              <a:rPr lang="en-US" altLang="zh-TW" b="0" dirty="0" smtClean="0">
                <a:solidFill>
                  <a:srgbClr val="3333FF"/>
                </a:solidFill>
                <a:latin typeface="微軟正黑體" pitchFamily="34" charset="-120"/>
              </a:rPr>
              <a:t>…</a:t>
            </a:r>
            <a:r>
              <a:rPr lang="zh-TW" altLang="en-US" b="0" dirty="0" smtClean="0">
                <a:solidFill>
                  <a:srgbClr val="3333FF"/>
                </a:solidFill>
                <a:latin typeface="微軟正黑體" pitchFamily="34" charset="-120"/>
              </a:rPr>
              <a:t>介電質</a:t>
            </a:r>
            <a:r>
              <a:rPr lang="zh-TW" altLang="en-US" b="0" dirty="0">
                <a:solidFill>
                  <a:srgbClr val="3333FF"/>
                </a:solidFill>
                <a:latin typeface="微軟正黑體" pitchFamily="34" charset="-120"/>
              </a:rPr>
              <a:t>做成的吸盤為迥斯熱背</a:t>
            </a:r>
            <a:r>
              <a:rPr lang="zh-TW" altLang="en-US" b="0" dirty="0" smtClean="0">
                <a:solidFill>
                  <a:srgbClr val="3333FF"/>
                </a:solidFill>
                <a:latin typeface="微軟正黑體" pitchFamily="34" charset="-120"/>
              </a:rPr>
              <a:t>類</a:t>
            </a:r>
            <a:r>
              <a:rPr lang="en-US" altLang="zh-TW" b="0" dirty="0" smtClean="0">
                <a:solidFill>
                  <a:srgbClr val="3333FF"/>
                </a:solidFill>
                <a:latin typeface="微軟正黑體" pitchFamily="34" charset="-120"/>
              </a:rPr>
              <a:t>(JR)</a:t>
            </a:r>
            <a:r>
              <a:rPr lang="zh-TW" altLang="en-US" b="0" dirty="0" smtClean="0">
                <a:solidFill>
                  <a:srgbClr val="3333FF"/>
                </a:solidFill>
                <a:latin typeface="微軟正黑體" pitchFamily="34" charset="-120"/>
              </a:rPr>
              <a:t>。</a:t>
            </a:r>
            <a:endParaRPr lang="en-US" altLang="zh-TW" b="0" dirty="0">
              <a:solidFill>
                <a:srgbClr val="3333FF"/>
              </a:solidFill>
              <a:latin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0" dirty="0" smtClean="0">
                <a:latin typeface="微軟正黑體" pitchFamily="34" charset="-120"/>
              </a:rPr>
              <a:t>介</a:t>
            </a:r>
            <a:r>
              <a:rPr lang="zh-TW" altLang="en-US" b="0" dirty="0">
                <a:latin typeface="微軟正黑體" pitchFamily="34" charset="-120"/>
              </a:rPr>
              <a:t>電</a:t>
            </a:r>
            <a:r>
              <a:rPr lang="zh-TW" altLang="en-US" b="0" dirty="0" smtClean="0">
                <a:latin typeface="微軟正黑體" pitchFamily="34" charset="-120"/>
              </a:rPr>
              <a:t>質常見種類 </a:t>
            </a:r>
            <a:r>
              <a:rPr lang="en-US" altLang="zh-TW" b="0" dirty="0" smtClean="0">
                <a:latin typeface="微軟正黑體" pitchFamily="34" charset="-120"/>
              </a:rPr>
              <a:t>… </a:t>
            </a:r>
            <a:r>
              <a:rPr kumimoji="1" lang="en-US" altLang="zh-TW" b="0" dirty="0">
                <a:latin typeface="微軟正黑體" pitchFamily="34" charset="-120"/>
              </a:rPr>
              <a:t>Al</a:t>
            </a:r>
            <a:r>
              <a:rPr kumimoji="1" lang="en-US" altLang="zh-TW" b="0" baseline="-25000" dirty="0">
                <a:latin typeface="微軟正黑體" pitchFamily="34" charset="-120"/>
              </a:rPr>
              <a:t>2</a:t>
            </a:r>
            <a:r>
              <a:rPr kumimoji="1" lang="en-US" altLang="zh-TW" b="0" dirty="0">
                <a:latin typeface="微軟正黑體" pitchFamily="34" charset="-120"/>
              </a:rPr>
              <a:t>O</a:t>
            </a:r>
            <a:r>
              <a:rPr kumimoji="1" lang="en-US" altLang="zh-TW" b="0" baseline="-25000" dirty="0">
                <a:latin typeface="微軟正黑體" pitchFamily="34" charset="-120"/>
              </a:rPr>
              <a:t>3 </a:t>
            </a:r>
            <a:r>
              <a:rPr kumimoji="1" lang="zh-TW" altLang="en-US" b="0" dirty="0">
                <a:latin typeface="微軟正黑體" pitchFamily="34" charset="-120"/>
              </a:rPr>
              <a:t> </a:t>
            </a:r>
            <a:r>
              <a:rPr kumimoji="1" lang="en-US" altLang="zh-TW" b="0" dirty="0" smtClean="0">
                <a:latin typeface="微軟正黑體" pitchFamily="34" charset="-120"/>
              </a:rPr>
              <a:t>(</a:t>
            </a:r>
            <a:r>
              <a:rPr kumimoji="1" lang="zh-TW" altLang="en-US" b="0" dirty="0" smtClean="0">
                <a:latin typeface="微軟正黑體" pitchFamily="34" charset="-120"/>
              </a:rPr>
              <a:t>陶瓷</a:t>
            </a:r>
            <a:r>
              <a:rPr kumimoji="1" lang="en-US" altLang="zh-TW" b="0" dirty="0" smtClean="0">
                <a:latin typeface="微軟正黑體" pitchFamily="34" charset="-120"/>
              </a:rPr>
              <a:t>) </a:t>
            </a:r>
            <a:endParaRPr kumimoji="1" lang="en-US" altLang="zh-TW" b="0" dirty="0">
              <a:latin typeface="微軟正黑體" pitchFamily="34" charset="-120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kumimoji="1" lang="en-US" altLang="zh-TW" b="0" dirty="0" smtClean="0">
                <a:latin typeface="微軟正黑體" pitchFamily="34" charset="-120"/>
              </a:rPr>
              <a:t>                                       Anodizing </a:t>
            </a:r>
            <a:r>
              <a:rPr kumimoji="1" lang="en-US" altLang="zh-TW" b="0" dirty="0" smtClean="0">
                <a:latin typeface="微軟正黑體" pitchFamily="34" charset="-120"/>
              </a:rPr>
              <a:t>(</a:t>
            </a:r>
            <a:r>
              <a:rPr kumimoji="1" lang="zh-TW" altLang="en-US" b="0" dirty="0" smtClean="0">
                <a:latin typeface="微軟正黑體" pitchFamily="34" charset="-120"/>
              </a:rPr>
              <a:t>陽極氧化層</a:t>
            </a:r>
            <a:r>
              <a:rPr kumimoji="1" lang="en-US" altLang="zh-TW" b="0" dirty="0" smtClean="0">
                <a:latin typeface="微軟正黑體" pitchFamily="34" charset="-120"/>
              </a:rPr>
              <a:t>)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kumimoji="1" lang="en-US" altLang="zh-TW" b="0" dirty="0">
                <a:latin typeface="微軟正黑體" pitchFamily="34" charset="-120"/>
              </a:rPr>
              <a:t> </a:t>
            </a:r>
            <a:r>
              <a:rPr kumimoji="1" lang="en-US" altLang="zh-TW" b="0" dirty="0" smtClean="0">
                <a:latin typeface="微軟正黑體" pitchFamily="34" charset="-120"/>
              </a:rPr>
              <a:t>                             </a:t>
            </a:r>
            <a:r>
              <a:rPr kumimoji="1" lang="en-US" altLang="zh-TW" b="0" dirty="0" smtClean="0">
                <a:latin typeface="微軟正黑體" pitchFamily="34" charset="-120"/>
              </a:rPr>
              <a:t>         </a:t>
            </a:r>
            <a:r>
              <a:rPr kumimoji="1" lang="en-US" altLang="zh-TW" b="0" dirty="0" smtClean="0">
                <a:latin typeface="微軟正黑體" pitchFamily="34" charset="-120"/>
              </a:rPr>
              <a:t>Polyimide (</a:t>
            </a:r>
            <a:r>
              <a:rPr lang="zh-TW" altLang="en-US" dirty="0">
                <a:latin typeface="微軟正黑體" pitchFamily="34" charset="-120"/>
              </a:rPr>
              <a:t>聚</a:t>
            </a:r>
            <a:r>
              <a:rPr lang="zh-TW" altLang="en-US" dirty="0" smtClean="0">
                <a:latin typeface="微軟正黑體" pitchFamily="34" charset="-120"/>
              </a:rPr>
              <a:t>醯亞</a:t>
            </a:r>
            <a:r>
              <a:rPr lang="zh-TW" altLang="en-US" dirty="0" smtClean="0">
                <a:latin typeface="微軟正黑體" pitchFamily="34" charset="-120"/>
              </a:rPr>
              <a:t>胺 </a:t>
            </a:r>
            <a:r>
              <a:rPr lang="en-US" altLang="zh-TW" dirty="0" smtClean="0">
                <a:latin typeface="微軟正黑體" pitchFamily="34" charset="-120"/>
              </a:rPr>
              <a:t>)</a:t>
            </a:r>
            <a:endParaRPr lang="zh-TW" altLang="en-US" dirty="0">
              <a:latin typeface="微軟正黑體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ESC </a:t>
            </a:r>
            <a:r>
              <a:rPr lang="zh-TW" altLang="en-US" dirty="0" smtClean="0"/>
              <a:t>種類</a:t>
            </a:r>
            <a:r>
              <a:rPr lang="en-US" altLang="zh-TW" dirty="0" smtClean="0"/>
              <a:t>(</a:t>
            </a:r>
            <a:r>
              <a:rPr lang="zh-TW" altLang="en-US" dirty="0" smtClean="0"/>
              <a:t>電介質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042" y="4775557"/>
            <a:ext cx="2431251" cy="18234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4788513"/>
            <a:ext cx="2431726" cy="17975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/>
          <a:srcRect l="45049" t="54579" r="35200" b="11248"/>
          <a:stretch/>
        </p:blipFill>
        <p:spPr>
          <a:xfrm>
            <a:off x="6686137" y="4775216"/>
            <a:ext cx="2423870" cy="178888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43472" y="4475870"/>
            <a:ext cx="82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itchFamily="34" charset="-120"/>
              </a:rPr>
              <a:t>Al</a:t>
            </a:r>
            <a:r>
              <a:rPr lang="en-US" altLang="zh-TW" baseline="-25000" dirty="0">
                <a:latin typeface="微軟正黑體" pitchFamily="34" charset="-120"/>
              </a:rPr>
              <a:t>2</a:t>
            </a:r>
            <a:r>
              <a:rPr lang="en-US" altLang="zh-TW" dirty="0">
                <a:latin typeface="微軟正黑體" pitchFamily="34" charset="-120"/>
              </a:rPr>
              <a:t>O</a:t>
            </a:r>
            <a:r>
              <a:rPr lang="en-US" altLang="zh-TW" baseline="-25000" dirty="0">
                <a:latin typeface="微軟正黑體" pitchFamily="34" charset="-120"/>
              </a:rPr>
              <a:t>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977117" y="4448362"/>
            <a:ext cx="135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itchFamily="34" charset="-120"/>
              </a:rPr>
              <a:t>Anodizing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641991" y="4457490"/>
            <a:ext cx="135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itchFamily="34" charset="-120"/>
              </a:rPr>
              <a:t>Polyimide 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介電質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1582" y="1120758"/>
            <a:ext cx="1061899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介電質是一種可被電極化的絕緣體</a:t>
            </a:r>
            <a:r>
              <a:rPr lang="zh-TW" altLang="en-US" dirty="0">
                <a:solidFill>
                  <a:srgbClr val="4D51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。假設將介電質置入外電場，則束縛於其原子或分子的束縛電荷不會流過介電質，只會從原本位置移動微小距離，即正電荷朝著電場方向稍微遷移，而負電荷朝著反方向稍微遷移</a:t>
            </a:r>
            <a:r>
              <a:rPr lang="zh-TW" altLang="en-US" dirty="0" smtClean="0">
                <a:solidFill>
                  <a:srgbClr val="4D51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3193" y="2471434"/>
            <a:ext cx="4735772" cy="36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-max 簡報設計底稿_INTERNAL">
  <a:themeElements>
    <a:clrScheme name="K-max 簡報設計底稿_INTER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-max 簡報設計底稿_INTERNAL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-max 簡報設計底稿_INTER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-max 簡報設計底稿_INTER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-max 簡報設計底稿_INTER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-max 簡報設計底稿_INTER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-max 簡報設計底稿_INTER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-max 簡報設計底稿_INTER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K-max 簡報設計底稿_INTERNAL">
  <a:themeElements>
    <a:clrScheme name="K-max 簡報設計底稿_INTER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-max 簡報設計底稿_INTERNAL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-max 簡報設計底稿_INTER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-max 簡報設計底稿_INTER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-max 簡報設計底稿_INTER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-max 簡報設計底稿_INTER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-max 簡報設計底稿_INTER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-max 簡報設計底稿_INTER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-max 簡報設計底稿_INTER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D982D380248D468001CC0459944B8C" ma:contentTypeVersion="0" ma:contentTypeDescription="Create a new document." ma:contentTypeScope="" ma:versionID="ef01913f5f3fa06f9dc38835ddfe3714">
  <xsd:schema xmlns:xsd="http://www.w3.org/2001/XMLSchema" xmlns:xs="http://www.w3.org/2001/XMLSchema" xmlns:p="http://schemas.microsoft.com/office/2006/metadata/properties" xmlns:ns2="D382D93E-2480-468D-8001-CC0459944B8C" targetNamespace="http://schemas.microsoft.com/office/2006/metadata/properties" ma:root="true" ma:fieldsID="2397789e93110a84f930f733926bd105" ns2:_="">
    <xsd:import namespace="D382D93E-2480-468D-8001-CC0459944B8C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Description" minOccurs="0"/>
                <xsd:element ref="ns2:Status" minOccurs="0"/>
                <xsd:element ref="ns2:SPSPlus_DocField1" minOccurs="0"/>
                <xsd:element ref="ns2:SPSPlus_DocField2" minOccurs="0"/>
                <xsd:element ref="ns2:SPSPlus_DocField3" minOccurs="0"/>
                <xsd:element ref="ns2:wee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82D93E-2480-468D-8001-CC0459944B8C" elementFormDefault="qualified">
    <xsd:import namespace="http://schemas.microsoft.com/office/2006/documentManagement/types"/>
    <xsd:import namespace="http://schemas.microsoft.com/office/infopath/2007/PartnerControls"/>
    <xsd:element name="Owner" ma:index="8" nillable="true" ma:displayName="擁有人" ma:internalName="Owner">
      <xsd:simpleType>
        <xsd:restriction base="dms:Text"/>
      </xsd:simpleType>
    </xsd:element>
    <xsd:element name="Description" ma:index="9" nillable="true" ma:displayName="描述" ma:internalName="Description">
      <xsd:simpleType>
        <xsd:restriction base="dms:Note">
          <xsd:maxLength value="255"/>
        </xsd:restriction>
      </xsd:simpleType>
    </xsd:element>
    <xsd:element name="Status" ma:index="10" nillable="true" ma:displayName="狀態" ma:internalName="Status">
      <xsd:simpleType>
        <xsd:restriction base="dms:Choice">
          <xsd:enumeration value="粗糙"/>
          <xsd:enumeration value="草稿"/>
          <xsd:enumeration value="預覽"/>
          <xsd:enumeration value="完稿"/>
        </xsd:restriction>
      </xsd:simpleType>
    </xsd:element>
    <xsd:element name="SPSPlus_DocField1" ma:index="11" nillable="true" ma:displayName="Hit Rates" ma:internalName="SPSPlus_DocField1" ma:readOnly="true">
      <xsd:simpleType>
        <xsd:restriction base="dms:Unknown"/>
      </xsd:simpleType>
    </xsd:element>
    <xsd:element name="SPSPlus_DocField2" ma:index="12" nillable="true" ma:displayName="Vote of useful" ma:internalName="SPSPlus_DocField2" ma:readOnly="true">
      <xsd:simpleType>
        <xsd:restriction base="dms:Unknown"/>
      </xsd:simpleType>
    </xsd:element>
    <xsd:element name="SPSPlus_DocField3" ma:index="13" nillable="true" ma:displayName="Vote of useless" ma:internalName="SPSPlus_DocField3" ma:readOnly="true">
      <xsd:simpleType>
        <xsd:restriction base="dms:Unknown"/>
      </xsd:simpleType>
    </xsd:element>
    <xsd:element name="week" ma:index="14" nillable="true" ma:displayName="week" ma:internalName="week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D382D93E-2480-468D-8001-CC0459944B8C" xsi:nil="true"/>
    <week xmlns="D382D93E-2480-468D-8001-CC0459944B8C" xsi:nil="true"/>
    <Status xmlns="D382D93E-2480-468D-8001-CC0459944B8C" xsi:nil="true"/>
    <Description xmlns="D382D93E-2480-468D-8001-CC0459944B8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BDB55F-B23D-41C7-AB01-3C92D43C04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82D93E-2480-468D-8001-CC0459944B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711116-2882-48F6-8F3B-8BE7C43F6DB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D382D93E-2480-468D-8001-CC0459944B8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1F41721-8BA7-426A-8F1E-0C7B8587C6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123615</TotalTime>
  <Words>3451</Words>
  <Application>Microsoft Office PowerPoint</Application>
  <PresentationFormat>寬螢幕</PresentationFormat>
  <Paragraphs>853</Paragraphs>
  <Slides>53</Slides>
  <Notes>7</Notes>
  <HiddenSlides>0</HiddenSlides>
  <MMClips>2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53</vt:i4>
      </vt:variant>
    </vt:vector>
  </HeadingPairs>
  <TitlesOfParts>
    <vt:vector size="67" baseType="lpstr">
      <vt:lpstr>Adobe Gothic Std B</vt:lpstr>
      <vt:lpstr>Gulim</vt:lpstr>
      <vt:lpstr>Microsoft YaHei</vt:lpstr>
      <vt:lpstr>MS PGothic</vt:lpstr>
      <vt:lpstr>微軟正黑體</vt:lpstr>
      <vt:lpstr>新細明體</vt:lpstr>
      <vt:lpstr>Arial</vt:lpstr>
      <vt:lpstr>Arial Black</vt:lpstr>
      <vt:lpstr>Calibri</vt:lpstr>
      <vt:lpstr>Times New Roman</vt:lpstr>
      <vt:lpstr>Wingdings</vt:lpstr>
      <vt:lpstr>Office Theme</vt:lpstr>
      <vt:lpstr>K-max 簡報設計底稿_INTERNAL</vt:lpstr>
      <vt:lpstr>1_K-max 簡報設計底稿_INTERNAL</vt:lpstr>
      <vt:lpstr>ESC Introduction </vt:lpstr>
      <vt:lpstr>ESC 原理</vt:lpstr>
      <vt:lpstr>ESC 使用</vt:lpstr>
      <vt:lpstr>傳統 Clamp Ring (機械式)</vt:lpstr>
      <vt:lpstr>傳統 Clamp Ring (機械式)</vt:lpstr>
      <vt:lpstr>ESC </vt:lpstr>
      <vt:lpstr>ESC 種類(極性) </vt:lpstr>
      <vt:lpstr>ESC 種類(電介質) </vt:lpstr>
      <vt:lpstr>介電質</vt:lpstr>
      <vt:lpstr>庫倫力</vt:lpstr>
      <vt:lpstr>JR 力</vt:lpstr>
      <vt:lpstr>ESC 應用… 新唐</vt:lpstr>
      <vt:lpstr>ESC 應用… 新唐</vt:lpstr>
      <vt:lpstr>ESC 結構</vt:lpstr>
      <vt:lpstr>ESC 應用 … 新唐</vt:lpstr>
      <vt:lpstr>深層認識ESC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 E-Chuck Material  </vt:lpstr>
      <vt:lpstr>E-Chuck Service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S400 Capital Budge Plan</dc:title>
  <dc:creator>SCCHEN1@nuvoton.com</dc:creator>
  <cp:lastModifiedBy>S520 HWChang0</cp:lastModifiedBy>
  <cp:revision>2592</cp:revision>
  <cp:lastPrinted>2022-11-30T11:05:45Z</cp:lastPrinted>
  <dcterms:created xsi:type="dcterms:W3CDTF">2012-03-21T02:57:47Z</dcterms:created>
  <dcterms:modified xsi:type="dcterms:W3CDTF">2022-11-30T23:41:14Z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0x0101003ED982D380248D468001CC0459944B8C</vt:lpwstr>
  </property>
  <property fmtid="{D5CDD505-2E9C-101B-9397-08002B2CF9AE}" pid="3" name="vti_description">
    <vt:lpwstr/>
  </property>
</Properties>
</file>